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ppt/theme/themeOverride14.xml" ContentType="application/vnd.openxmlformats-officedocument.themeOverride+xml"/>
  <Override PartName="/ppt/theme/themeOverride15.xml" ContentType="application/vnd.openxmlformats-officedocument.themeOverride+xml"/>
  <Override PartName="/ppt/theme/themeOverride16.xml" ContentType="application/vnd.openxmlformats-officedocument.themeOverride+xml"/>
  <Override PartName="/ppt/theme/themeOverride17.xml" ContentType="application/vnd.openxmlformats-officedocument.themeOverride+xml"/>
  <Override PartName="/ppt/theme/themeOverride18.xml" ContentType="application/vnd.openxmlformats-officedocument.themeOverride+xml"/>
  <Override PartName="/ppt/theme/themeOverride19.xml" ContentType="application/vnd.openxmlformats-officedocument.themeOverride+xml"/>
  <Override PartName="/ppt/theme/themeOverride20.xml" ContentType="application/vnd.openxmlformats-officedocument.themeOverride+xml"/>
  <Override PartName="/ppt/theme/themeOverride21.xml" ContentType="application/vnd.openxmlformats-officedocument.themeOverride+xml"/>
  <Override PartName="/ppt/theme/themeOverride22.xml" ContentType="application/vnd.openxmlformats-officedocument.themeOverride+xml"/>
  <Override PartName="/ppt/theme/themeOverride23.xml" ContentType="application/vnd.openxmlformats-officedocument.themeOverride+xml"/>
  <Override PartName="/ppt/theme/themeOverride24.xml" ContentType="application/vnd.openxmlformats-officedocument.themeOverride+xml"/>
  <Override PartName="/ppt/theme/themeOverride25.xml" ContentType="application/vnd.openxmlformats-officedocument.themeOverride+xml"/>
  <Override PartName="/ppt/theme/themeOverride26.xml" ContentType="application/vnd.openxmlformats-officedocument.themeOverride+xml"/>
  <Override PartName="/ppt/theme/themeOverride27.xml" ContentType="application/vnd.openxmlformats-officedocument.themeOverride+xml"/>
  <Override PartName="/ppt/theme/themeOverride28.xml" ContentType="application/vnd.openxmlformats-officedocument.themeOverride+xml"/>
  <Override PartName="/ppt/theme/themeOverride29.xml" ContentType="application/vnd.openxmlformats-officedocument.themeOverride+xml"/>
  <Override PartName="/ppt/theme/themeOverride30.xml" ContentType="application/vnd.openxmlformats-officedocument.themeOverride+xml"/>
  <Override PartName="/ppt/theme/themeOverride31.xml" ContentType="application/vnd.openxmlformats-officedocument.themeOverride+xml"/>
  <Override PartName="/ppt/theme/themeOverride32.xml" ContentType="application/vnd.openxmlformats-officedocument.themeOverride+xml"/>
  <Override PartName="/ppt/theme/themeOverride33.xml" ContentType="application/vnd.openxmlformats-officedocument.themeOverride+xml"/>
  <Override PartName="/ppt/theme/themeOverride34.xml" ContentType="application/vnd.openxmlformats-officedocument.themeOverride+xml"/>
  <Override PartName="/ppt/theme/themeOverride35.xml" ContentType="application/vnd.openxmlformats-officedocument.themeOverride+xml"/>
  <Override PartName="/ppt/theme/themeOverride36.xml" ContentType="application/vnd.openxmlformats-officedocument.themeOverride+xml"/>
  <Override PartName="/ppt/theme/themeOverride37.xml" ContentType="application/vnd.openxmlformats-officedocument.themeOverride+xml"/>
  <Override PartName="/ppt/theme/themeOverride38.xml" ContentType="application/vnd.openxmlformats-officedocument.themeOverride+xml"/>
  <Override PartName="/ppt/theme/themeOverride39.xml" ContentType="application/vnd.openxmlformats-officedocument.themeOverride+xml"/>
  <Override PartName="/ppt/theme/themeOverride40.xml" ContentType="application/vnd.openxmlformats-officedocument.themeOverride+xml"/>
  <Override PartName="/ppt/theme/themeOverride41.xml" ContentType="application/vnd.openxmlformats-officedocument.themeOverride+xml"/>
  <Override PartName="/ppt/theme/themeOverride42.xml" ContentType="application/vnd.openxmlformats-officedocument.themeOverride+xml"/>
  <Override PartName="/ppt/theme/themeOverride43.xml" ContentType="application/vnd.openxmlformats-officedocument.themeOverride+xml"/>
  <Override PartName="/ppt/theme/themeOverride44.xml" ContentType="application/vnd.openxmlformats-officedocument.themeOverride+xml"/>
  <Override PartName="/ppt/theme/themeOverride45.xml" ContentType="application/vnd.openxmlformats-officedocument.themeOverride+xml"/>
  <Override PartName="/ppt/theme/themeOverride46.xml" ContentType="application/vnd.openxmlformats-officedocument.themeOverride+xml"/>
  <Override PartName="/ppt/notesSlides/notesSlide2.xml" ContentType="application/vnd.openxmlformats-officedocument.presentationml.notesSlide+xml"/>
  <Override PartName="/ppt/theme/themeOverride47.xml" ContentType="application/vnd.openxmlformats-officedocument.themeOverride+xml"/>
  <Override PartName="/ppt/notesSlides/notesSlide3.xml" ContentType="application/vnd.openxmlformats-officedocument.presentationml.notesSlide+xml"/>
  <Override PartName="/ppt/theme/themeOverride48.xml" ContentType="application/vnd.openxmlformats-officedocument.themeOverride+xml"/>
  <Override PartName="/ppt/notesSlides/notesSlide4.xml" ContentType="application/vnd.openxmlformats-officedocument.presentationml.notesSlide+xml"/>
  <Override PartName="/ppt/theme/themeOverride49.xml" ContentType="application/vnd.openxmlformats-officedocument.themeOverride+xml"/>
  <Override PartName="/ppt/notesSlides/notesSlide5.xml" ContentType="application/vnd.openxmlformats-officedocument.presentationml.notesSlide+xml"/>
  <Override PartName="/ppt/theme/themeOverride50.xml" ContentType="application/vnd.openxmlformats-officedocument.themeOverride+xml"/>
  <Override PartName="/ppt/theme/themeOverride51.xml" ContentType="application/vnd.openxmlformats-officedocument.themeOverride+xml"/>
  <Override PartName="/ppt/theme/themeOverride52.xml" ContentType="application/vnd.openxmlformats-officedocument.themeOverride+xml"/>
  <Override PartName="/ppt/theme/themeOverride53.xml" ContentType="application/vnd.openxmlformats-officedocument.themeOverride+xml"/>
  <Override PartName="/ppt/theme/themeOverride54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56"/>
  </p:notesMasterIdLst>
  <p:handoutMasterIdLst>
    <p:handoutMasterId r:id="rId57"/>
  </p:handoutMasterIdLst>
  <p:sldIdLst>
    <p:sldId id="349" r:id="rId2"/>
    <p:sldId id="293" r:id="rId3"/>
    <p:sldId id="346" r:id="rId4"/>
    <p:sldId id="279" r:id="rId5"/>
    <p:sldId id="350" r:id="rId6"/>
    <p:sldId id="354" r:id="rId7"/>
    <p:sldId id="393" r:id="rId8"/>
    <p:sldId id="394" r:id="rId9"/>
    <p:sldId id="395" r:id="rId10"/>
    <p:sldId id="396" r:id="rId11"/>
    <p:sldId id="397" r:id="rId12"/>
    <p:sldId id="398" r:id="rId13"/>
    <p:sldId id="399" r:id="rId14"/>
    <p:sldId id="400" r:id="rId15"/>
    <p:sldId id="401" r:id="rId16"/>
    <p:sldId id="402" r:id="rId17"/>
    <p:sldId id="403" r:id="rId18"/>
    <p:sldId id="404" r:id="rId19"/>
    <p:sldId id="405" r:id="rId20"/>
    <p:sldId id="406" r:id="rId21"/>
    <p:sldId id="407" r:id="rId22"/>
    <p:sldId id="408" r:id="rId23"/>
    <p:sldId id="351" r:id="rId24"/>
    <p:sldId id="285" r:id="rId25"/>
    <p:sldId id="409" r:id="rId26"/>
    <p:sldId id="410" r:id="rId27"/>
    <p:sldId id="352" r:id="rId28"/>
    <p:sldId id="357" r:id="rId29"/>
    <p:sldId id="411" r:id="rId30"/>
    <p:sldId id="412" r:id="rId31"/>
    <p:sldId id="413" r:id="rId32"/>
    <p:sldId id="414" r:id="rId33"/>
    <p:sldId id="415" r:id="rId34"/>
    <p:sldId id="416" r:id="rId35"/>
    <p:sldId id="417" r:id="rId36"/>
    <p:sldId id="418" r:id="rId37"/>
    <p:sldId id="419" r:id="rId38"/>
    <p:sldId id="420" r:id="rId39"/>
    <p:sldId id="421" r:id="rId40"/>
    <p:sldId id="422" r:id="rId41"/>
    <p:sldId id="423" r:id="rId42"/>
    <p:sldId id="359" r:id="rId43"/>
    <p:sldId id="424" r:id="rId44"/>
    <p:sldId id="425" r:id="rId45"/>
    <p:sldId id="426" r:id="rId46"/>
    <p:sldId id="427" r:id="rId47"/>
    <p:sldId id="428" r:id="rId48"/>
    <p:sldId id="429" r:id="rId49"/>
    <p:sldId id="430" r:id="rId50"/>
    <p:sldId id="431" r:id="rId51"/>
    <p:sldId id="432" r:id="rId52"/>
    <p:sldId id="433" r:id="rId53"/>
    <p:sldId id="391" r:id="rId54"/>
    <p:sldId id="353" r:id="rId55"/>
  </p:sldIdLst>
  <p:sldSz cx="12192000" cy="6858000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696D3"/>
    <a:srgbClr val="269FD3"/>
    <a:srgbClr val="0C86B6"/>
    <a:srgbClr val="FFCCCC"/>
    <a:srgbClr val="FF9900"/>
    <a:srgbClr val="6666FF"/>
    <a:srgbClr val="9900FF"/>
    <a:srgbClr val="9933FF"/>
    <a:srgbClr val="366092"/>
    <a:srgbClr val="FF7C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48" d="100"/>
          <a:sy n="48" d="100"/>
        </p:scale>
        <p:origin x="32" y="3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handoutMaster" Target="handoutMasters/handoutMaster1.xml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60D03E-A00B-4148-B7C4-0A80716CBB93}" type="datetimeFigureOut">
              <a:rPr lang="zh-CN" altLang="en-US" smtClean="0"/>
              <a:t>2023/2/5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3366F0-F63C-4B25-9331-7DFBF70FDBC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953279-6BF8-46AE-A013-2EBBD1BE229F}" type="datetimeFigureOut">
              <a:rPr lang="zh-CN" altLang="en-US" smtClean="0"/>
              <a:t>2023/2/5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35486A-523A-4169-A026-E9B7C8D197E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35486A-523A-4169-A026-E9B7C8D197E8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10299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35486A-523A-4169-A026-E9B7C8D197E8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72896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35486A-523A-4169-A026-E9B7C8D197E8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73669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35486A-523A-4169-A026-E9B7C8D197E8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92605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35486A-523A-4169-A026-E9B7C8D197E8}" type="slidenum">
              <a:rPr lang="zh-CN" altLang="en-US" smtClean="0"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50281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/>
        </p:nvSpPr>
        <p:spPr bwMode="auto">
          <a:xfrm>
            <a:off x="-14511" y="6502400"/>
            <a:ext cx="10602998" cy="145142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1277631" y="6495144"/>
            <a:ext cx="921657" cy="152398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12" name="灯片编号占位符 2"/>
          <p:cNvSpPr txBox="1"/>
          <p:nvPr userDrawn="1"/>
        </p:nvSpPr>
        <p:spPr bwMode="auto">
          <a:xfrm>
            <a:off x="10360331" y="6341571"/>
            <a:ext cx="847844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>
            <a:defPPr>
              <a:defRPr lang="zh-CN"/>
            </a:defPPr>
            <a:lvl1pPr algn="r" rtl="0" eaLnBrk="1" fontAlgn="base" hangingPunct="1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rgbClr val="898989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>
              <a:defRPr/>
            </a:pPr>
            <a:fld id="{2CCF5A7F-EC20-4BA8-A62C-D8F3AF147111}" type="slidenum">
              <a:rPr lang="zh-CN" altLang="en-US" sz="3200" b="1" smtClean="0">
                <a:solidFill>
                  <a:schemeClr val="accent3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‹#›</a:t>
            </a:fld>
            <a:endParaRPr lang="zh-CN" altLang="en-US" sz="3200" b="1" dirty="0">
              <a:solidFill>
                <a:schemeClr val="accent3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4" name="矩形 13"/>
          <p:cNvSpPr/>
          <p:nvPr userDrawn="1"/>
        </p:nvSpPr>
        <p:spPr bwMode="auto">
          <a:xfrm>
            <a:off x="72898" y="625060"/>
            <a:ext cx="8910846" cy="45719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16" name="TextBox 15"/>
          <p:cNvSpPr txBox="1"/>
          <p:nvPr userDrawn="1"/>
        </p:nvSpPr>
        <p:spPr>
          <a:xfrm>
            <a:off x="109616" y="244788"/>
            <a:ext cx="7012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kern="1200" dirty="0" smtClean="0">
                <a:solidFill>
                  <a:schemeClr val="accent3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简介</a:t>
            </a:r>
            <a:endParaRPr lang="zh-CN" altLang="en-US" sz="2000" b="1" kern="1200" dirty="0">
              <a:solidFill>
                <a:schemeClr val="accent3"/>
              </a:solidFill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813860" y="257772"/>
            <a:ext cx="17824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总体的主成分</a:t>
            </a:r>
            <a:endParaRPr lang="zh-CN" altLang="en-US" sz="2000" b="1" kern="1200" dirty="0">
              <a:solidFill>
                <a:schemeClr val="tx1">
                  <a:lumMod val="50000"/>
                  <a:lumOff val="50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19" name="TextBox 18"/>
          <p:cNvSpPr txBox="1"/>
          <p:nvPr userDrawn="1"/>
        </p:nvSpPr>
        <p:spPr>
          <a:xfrm>
            <a:off x="2571670" y="244788"/>
            <a:ext cx="14776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样本主成分</a:t>
            </a:r>
            <a:endParaRPr lang="zh-CN" altLang="en-US" sz="2000" b="1" kern="1200" dirty="0">
              <a:solidFill>
                <a:schemeClr val="tx1">
                  <a:lumMod val="50000"/>
                  <a:lumOff val="50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4109048" y="257772"/>
            <a:ext cx="22411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非线性主成分分析</a:t>
            </a:r>
            <a:endParaRPr lang="zh-CN" altLang="en-US" sz="2000" b="1" kern="1200" dirty="0">
              <a:solidFill>
                <a:schemeClr val="tx1">
                  <a:lumMod val="50000"/>
                  <a:lumOff val="50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21" name="等腰三角形 20"/>
          <p:cNvSpPr/>
          <p:nvPr userDrawn="1"/>
        </p:nvSpPr>
        <p:spPr bwMode="auto">
          <a:xfrm flipV="1">
            <a:off x="331165" y="693546"/>
            <a:ext cx="198783" cy="152400"/>
          </a:xfrm>
          <a:prstGeom prst="triangle">
            <a:avLst/>
          </a:prstGeom>
          <a:solidFill>
            <a:schemeClr val="accent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13" name="TextBox 19"/>
          <p:cNvSpPr txBox="1"/>
          <p:nvPr userDrawn="1"/>
        </p:nvSpPr>
        <p:spPr>
          <a:xfrm>
            <a:off x="6350155" y="278890"/>
            <a:ext cx="19880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主成分分析实践</a:t>
            </a:r>
            <a:endParaRPr lang="zh-CN" altLang="en-US" sz="2000" b="1" kern="1200" dirty="0">
              <a:solidFill>
                <a:schemeClr val="tx1">
                  <a:lumMod val="50000"/>
                  <a:lumOff val="50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4720" y="59690"/>
            <a:ext cx="956310" cy="956310"/>
          </a:xfrm>
          <a:prstGeom prst="rect">
            <a:avLst/>
          </a:prstGeom>
        </p:spPr>
      </p:pic>
      <p:sp>
        <p:nvSpPr>
          <p:cNvPr id="17" name="TextBox 19"/>
          <p:cNvSpPr txBox="1"/>
          <p:nvPr userDrawn="1"/>
        </p:nvSpPr>
        <p:spPr>
          <a:xfrm>
            <a:off x="8397938" y="278890"/>
            <a:ext cx="8435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总结</a:t>
            </a:r>
            <a:endParaRPr lang="zh-CN" altLang="en-US" sz="2000" b="1" kern="1200" dirty="0">
              <a:solidFill>
                <a:schemeClr val="tx1">
                  <a:lumMod val="50000"/>
                  <a:lumOff val="50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</p:spTree>
  </p:cSld>
  <p:clrMapOvr>
    <a:masterClrMapping/>
  </p:clrMapOvr>
  <p:transition spd="slow">
    <p:push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3"/>
          <p:cNvSpPr>
            <a:spLocks noGrp="1" noChangeArrowheads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75C33EB-063F-4D63-A402-718A06057984}" type="datetime1">
              <a:rPr lang="zh-CN" altLang="en-US" smtClean="0"/>
              <a:t>2023/2/5</a:t>
            </a:fld>
            <a:endParaRPr lang="zh-CN" altLang="en-US"/>
          </a:p>
        </p:txBody>
      </p:sp>
      <p:sp>
        <p:nvSpPr>
          <p:cNvPr id="4" name="页脚占位符 4"/>
          <p:cNvSpPr>
            <a:spLocks noGrp="1" noChangeArrowheads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E9351E7-F75D-4AA5-BB71-0C3D52630BA0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 noChangeArrowheads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A49EF3-9478-4275-BBE1-2BE3635C734D}" type="datetime1">
              <a:rPr lang="zh-CN" altLang="en-US" smtClean="0"/>
              <a:t>2023/2/5</a:t>
            </a:fld>
            <a:endParaRPr lang="zh-CN" altLang="en-US"/>
          </a:p>
        </p:txBody>
      </p:sp>
      <p:sp>
        <p:nvSpPr>
          <p:cNvPr id="3" name="页脚占位符 4"/>
          <p:cNvSpPr>
            <a:spLocks noGrp="1" noChangeArrowheads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CCF5A7F-EC20-4BA8-A62C-D8F3AF147111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AE14199-62FE-47FF-8A15-AC42A1175E45}" type="datetime1">
              <a:rPr lang="zh-CN" altLang="en-US" smtClean="0"/>
              <a:t>2023/2/5</a:t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9E6D73B-9BF6-4BD2-9345-3D928FF04AC9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BFE8987-91E6-4C67-A68C-FC6E7982C752}" type="datetime1">
              <a:rPr lang="zh-CN" altLang="en-US" smtClean="0"/>
              <a:t>2023/2/5</a:t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A083314-406F-4B24-930B-8A8F20E77E8D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8E764CF-1DB2-4D4E-8540-3E4B36719D71}" type="datetime1">
              <a:rPr lang="zh-CN" altLang="en-US" smtClean="0"/>
              <a:t>2023/2/5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AE47F3B-30DA-4B9B-8D18-BD6E1D86FFEA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3F20A5A-CCD8-409A-AB4C-A478FD21F718}" type="datetime1">
              <a:rPr lang="zh-CN" altLang="en-US" smtClean="0"/>
              <a:t>2023/2/5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B97A5CC-AECD-4233-988E-9C9299CE12E0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/>
        </p:nvSpPr>
        <p:spPr bwMode="auto">
          <a:xfrm>
            <a:off x="-14511" y="6502400"/>
            <a:ext cx="10602998" cy="145142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1277631" y="6495144"/>
            <a:ext cx="921657" cy="152398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12" name="灯片编号占位符 2"/>
          <p:cNvSpPr txBox="1"/>
          <p:nvPr userDrawn="1"/>
        </p:nvSpPr>
        <p:spPr bwMode="auto">
          <a:xfrm>
            <a:off x="10360331" y="6341571"/>
            <a:ext cx="847844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>
            <a:defPPr>
              <a:defRPr lang="zh-CN"/>
            </a:defPPr>
            <a:lvl1pPr algn="r" rtl="0" eaLnBrk="1" fontAlgn="base" hangingPunct="1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rgbClr val="898989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>
              <a:defRPr/>
            </a:pPr>
            <a:fld id="{2CCF5A7F-EC20-4BA8-A62C-D8F3AF147111}" type="slidenum">
              <a:rPr lang="zh-CN" altLang="en-US" sz="3200" b="1" smtClean="0">
                <a:solidFill>
                  <a:schemeClr val="accent3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‹#›</a:t>
            </a:fld>
            <a:endParaRPr lang="zh-CN" altLang="en-US" sz="3200" b="1" dirty="0">
              <a:solidFill>
                <a:schemeClr val="accent3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4" name="矩形 13"/>
          <p:cNvSpPr/>
          <p:nvPr userDrawn="1"/>
        </p:nvSpPr>
        <p:spPr bwMode="auto">
          <a:xfrm>
            <a:off x="72898" y="625060"/>
            <a:ext cx="8910846" cy="45719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16" name="TextBox 15"/>
          <p:cNvSpPr txBox="1"/>
          <p:nvPr userDrawn="1"/>
        </p:nvSpPr>
        <p:spPr>
          <a:xfrm>
            <a:off x="109616" y="244788"/>
            <a:ext cx="7012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pPr>
            <a:r>
              <a:rPr lang="zh-CN" altLang="en-US" sz="2000" b="1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简介</a:t>
            </a:r>
            <a:endParaRPr lang="zh-CN" altLang="en-US" sz="2000" b="1" kern="1200" dirty="0">
              <a:solidFill>
                <a:schemeClr val="tx1">
                  <a:lumMod val="50000"/>
                  <a:lumOff val="50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813860" y="257772"/>
            <a:ext cx="17824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pPr>
            <a:r>
              <a:rPr lang="zh-CN" altLang="en-US" sz="2000" b="1" kern="1200" dirty="0" smtClean="0">
                <a:solidFill>
                  <a:schemeClr val="accent3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总体的主成分</a:t>
            </a:r>
            <a:endParaRPr lang="zh-CN" altLang="en-US" sz="2000" b="1" kern="1200" dirty="0">
              <a:solidFill>
                <a:schemeClr val="accent3"/>
              </a:solidFill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19" name="TextBox 18"/>
          <p:cNvSpPr txBox="1"/>
          <p:nvPr userDrawn="1"/>
        </p:nvSpPr>
        <p:spPr>
          <a:xfrm>
            <a:off x="2571670" y="244788"/>
            <a:ext cx="14776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样本主成分</a:t>
            </a:r>
            <a:endParaRPr lang="zh-CN" altLang="en-US" sz="2000" b="1" kern="1200" dirty="0">
              <a:solidFill>
                <a:schemeClr val="tx1">
                  <a:lumMod val="50000"/>
                  <a:lumOff val="50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4109048" y="257772"/>
            <a:ext cx="22411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非线性主成分分析</a:t>
            </a:r>
            <a:endParaRPr lang="zh-CN" altLang="en-US" sz="2000" b="1" kern="1200" dirty="0">
              <a:solidFill>
                <a:schemeClr val="tx1">
                  <a:lumMod val="50000"/>
                  <a:lumOff val="50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21" name="等腰三角形 20"/>
          <p:cNvSpPr/>
          <p:nvPr userDrawn="1"/>
        </p:nvSpPr>
        <p:spPr bwMode="auto">
          <a:xfrm flipV="1">
            <a:off x="1605675" y="709465"/>
            <a:ext cx="198783" cy="152400"/>
          </a:xfrm>
          <a:prstGeom prst="triangle">
            <a:avLst/>
          </a:prstGeom>
          <a:solidFill>
            <a:schemeClr val="accent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13" name="TextBox 19"/>
          <p:cNvSpPr txBox="1"/>
          <p:nvPr userDrawn="1"/>
        </p:nvSpPr>
        <p:spPr>
          <a:xfrm>
            <a:off x="6350155" y="278890"/>
            <a:ext cx="19880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主成分分析实践</a:t>
            </a:r>
            <a:endParaRPr lang="zh-CN" altLang="en-US" sz="2000" b="1" kern="1200" dirty="0">
              <a:solidFill>
                <a:schemeClr val="tx1">
                  <a:lumMod val="50000"/>
                  <a:lumOff val="50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4720" y="59690"/>
            <a:ext cx="956310" cy="956310"/>
          </a:xfrm>
          <a:prstGeom prst="rect">
            <a:avLst/>
          </a:prstGeom>
        </p:spPr>
      </p:pic>
      <p:sp>
        <p:nvSpPr>
          <p:cNvPr id="17" name="TextBox 19"/>
          <p:cNvSpPr txBox="1"/>
          <p:nvPr userDrawn="1"/>
        </p:nvSpPr>
        <p:spPr>
          <a:xfrm>
            <a:off x="8397938" y="278890"/>
            <a:ext cx="8435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总结</a:t>
            </a:r>
            <a:endParaRPr lang="zh-CN" altLang="en-US" sz="2000" b="1" kern="1200" dirty="0">
              <a:solidFill>
                <a:schemeClr val="tx1">
                  <a:lumMod val="50000"/>
                  <a:lumOff val="50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47190813"/>
      </p:ext>
    </p:extLst>
  </p:cSld>
  <p:clrMapOvr>
    <a:masterClrMapping/>
  </p:clrMapOvr>
  <p:transition spd="slow">
    <p:push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/>
        </p:nvSpPr>
        <p:spPr bwMode="auto">
          <a:xfrm>
            <a:off x="-14511" y="6502400"/>
            <a:ext cx="10602998" cy="145142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1277631" y="6495144"/>
            <a:ext cx="921657" cy="152398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12" name="灯片编号占位符 2"/>
          <p:cNvSpPr txBox="1"/>
          <p:nvPr userDrawn="1"/>
        </p:nvSpPr>
        <p:spPr bwMode="auto">
          <a:xfrm>
            <a:off x="10360331" y="6341571"/>
            <a:ext cx="847844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>
            <a:defPPr>
              <a:defRPr lang="zh-CN"/>
            </a:defPPr>
            <a:lvl1pPr algn="r" rtl="0" eaLnBrk="1" fontAlgn="base" hangingPunct="1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rgbClr val="898989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>
              <a:defRPr/>
            </a:pPr>
            <a:fld id="{2CCF5A7F-EC20-4BA8-A62C-D8F3AF147111}" type="slidenum">
              <a:rPr lang="zh-CN" altLang="en-US" sz="3200" b="1" smtClean="0">
                <a:solidFill>
                  <a:schemeClr val="accent3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‹#›</a:t>
            </a:fld>
            <a:endParaRPr lang="zh-CN" altLang="en-US" sz="3200" b="1" dirty="0">
              <a:solidFill>
                <a:schemeClr val="accent3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4" name="矩形 13"/>
          <p:cNvSpPr/>
          <p:nvPr userDrawn="1"/>
        </p:nvSpPr>
        <p:spPr bwMode="auto">
          <a:xfrm>
            <a:off x="72898" y="625060"/>
            <a:ext cx="8910846" cy="45719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16" name="TextBox 15"/>
          <p:cNvSpPr txBox="1"/>
          <p:nvPr userDrawn="1"/>
        </p:nvSpPr>
        <p:spPr>
          <a:xfrm>
            <a:off x="109616" y="244788"/>
            <a:ext cx="7012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pPr>
            <a:r>
              <a:rPr lang="zh-CN" altLang="en-US" sz="2000" b="1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简介</a:t>
            </a:r>
            <a:endParaRPr lang="zh-CN" altLang="en-US" sz="2000" b="1" kern="1200" dirty="0">
              <a:solidFill>
                <a:schemeClr val="tx1">
                  <a:lumMod val="50000"/>
                  <a:lumOff val="50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813860" y="257772"/>
            <a:ext cx="17824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总体的主成分</a:t>
            </a:r>
            <a:endParaRPr lang="zh-CN" altLang="en-US" sz="2000" b="1" kern="1200" dirty="0">
              <a:solidFill>
                <a:schemeClr val="tx1">
                  <a:lumMod val="50000"/>
                  <a:lumOff val="50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19" name="TextBox 18"/>
          <p:cNvSpPr txBox="1"/>
          <p:nvPr userDrawn="1"/>
        </p:nvSpPr>
        <p:spPr>
          <a:xfrm>
            <a:off x="2571670" y="244788"/>
            <a:ext cx="14776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pPr>
            <a:r>
              <a:rPr lang="zh-CN" altLang="en-US" sz="2000" b="1" kern="1200" dirty="0" smtClean="0">
                <a:solidFill>
                  <a:schemeClr val="accent3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样本主成分</a:t>
            </a:r>
            <a:endParaRPr lang="zh-CN" altLang="en-US" sz="2000" b="1" kern="1200" dirty="0">
              <a:solidFill>
                <a:schemeClr val="accent3"/>
              </a:solidFill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4109048" y="257772"/>
            <a:ext cx="22411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非线性主成分分析</a:t>
            </a:r>
            <a:endParaRPr lang="zh-CN" altLang="en-US" sz="2000" b="1" kern="1200" dirty="0">
              <a:solidFill>
                <a:schemeClr val="tx1">
                  <a:lumMod val="50000"/>
                  <a:lumOff val="50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21" name="等腰三角形 20"/>
          <p:cNvSpPr/>
          <p:nvPr userDrawn="1"/>
        </p:nvSpPr>
        <p:spPr bwMode="auto">
          <a:xfrm flipV="1">
            <a:off x="3211087" y="702302"/>
            <a:ext cx="198783" cy="152400"/>
          </a:xfrm>
          <a:prstGeom prst="triangle">
            <a:avLst/>
          </a:prstGeom>
          <a:solidFill>
            <a:schemeClr val="accent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13" name="TextBox 19"/>
          <p:cNvSpPr txBox="1"/>
          <p:nvPr userDrawn="1"/>
        </p:nvSpPr>
        <p:spPr>
          <a:xfrm>
            <a:off x="6350155" y="278890"/>
            <a:ext cx="19880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主成分分析实践</a:t>
            </a:r>
            <a:endParaRPr lang="zh-CN" altLang="en-US" sz="2000" b="1" kern="1200" dirty="0">
              <a:solidFill>
                <a:schemeClr val="tx1">
                  <a:lumMod val="50000"/>
                  <a:lumOff val="50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4720" y="59690"/>
            <a:ext cx="956310" cy="956310"/>
          </a:xfrm>
          <a:prstGeom prst="rect">
            <a:avLst/>
          </a:prstGeom>
        </p:spPr>
      </p:pic>
      <p:sp>
        <p:nvSpPr>
          <p:cNvPr id="17" name="TextBox 19"/>
          <p:cNvSpPr txBox="1"/>
          <p:nvPr userDrawn="1"/>
        </p:nvSpPr>
        <p:spPr>
          <a:xfrm>
            <a:off x="8397938" y="278890"/>
            <a:ext cx="8435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总结</a:t>
            </a:r>
            <a:endParaRPr lang="zh-CN" altLang="en-US" sz="2000" b="1" kern="1200" dirty="0">
              <a:solidFill>
                <a:schemeClr val="tx1">
                  <a:lumMod val="50000"/>
                  <a:lumOff val="50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49541337"/>
      </p:ext>
    </p:extLst>
  </p:cSld>
  <p:clrMapOvr>
    <a:masterClrMapping/>
  </p:clrMapOvr>
  <p:transition spd="slow">
    <p:push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/>
        </p:nvSpPr>
        <p:spPr bwMode="auto">
          <a:xfrm>
            <a:off x="-14511" y="6502400"/>
            <a:ext cx="10602998" cy="145142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1277631" y="6495144"/>
            <a:ext cx="921657" cy="152398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12" name="灯片编号占位符 2"/>
          <p:cNvSpPr txBox="1"/>
          <p:nvPr userDrawn="1"/>
        </p:nvSpPr>
        <p:spPr bwMode="auto">
          <a:xfrm>
            <a:off x="10360331" y="6341571"/>
            <a:ext cx="847844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>
            <a:defPPr>
              <a:defRPr lang="zh-CN"/>
            </a:defPPr>
            <a:lvl1pPr algn="r" rtl="0" eaLnBrk="1" fontAlgn="base" hangingPunct="1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rgbClr val="898989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>
              <a:defRPr/>
            </a:pPr>
            <a:fld id="{2CCF5A7F-EC20-4BA8-A62C-D8F3AF147111}" type="slidenum">
              <a:rPr lang="zh-CN" altLang="en-US" sz="3200" b="1" smtClean="0">
                <a:solidFill>
                  <a:schemeClr val="accent3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‹#›</a:t>
            </a:fld>
            <a:endParaRPr lang="zh-CN" altLang="en-US" sz="3200" b="1" dirty="0">
              <a:solidFill>
                <a:schemeClr val="accent3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4" name="矩形 13"/>
          <p:cNvSpPr/>
          <p:nvPr userDrawn="1"/>
        </p:nvSpPr>
        <p:spPr bwMode="auto">
          <a:xfrm>
            <a:off x="72898" y="625060"/>
            <a:ext cx="8910846" cy="45719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16" name="TextBox 15"/>
          <p:cNvSpPr txBox="1"/>
          <p:nvPr userDrawn="1"/>
        </p:nvSpPr>
        <p:spPr>
          <a:xfrm>
            <a:off x="109616" y="244788"/>
            <a:ext cx="7012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pPr>
            <a:r>
              <a:rPr lang="zh-CN" altLang="en-US" sz="2000" b="1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简介</a:t>
            </a:r>
            <a:endParaRPr lang="zh-CN" altLang="en-US" sz="2000" b="1" kern="1200" dirty="0">
              <a:solidFill>
                <a:schemeClr val="tx1">
                  <a:lumMod val="50000"/>
                  <a:lumOff val="50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813860" y="257772"/>
            <a:ext cx="17824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总体的主成分</a:t>
            </a:r>
            <a:endParaRPr lang="zh-CN" altLang="en-US" sz="2000" b="1" kern="1200" dirty="0">
              <a:solidFill>
                <a:schemeClr val="tx1">
                  <a:lumMod val="50000"/>
                  <a:lumOff val="50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19" name="TextBox 18"/>
          <p:cNvSpPr txBox="1"/>
          <p:nvPr userDrawn="1"/>
        </p:nvSpPr>
        <p:spPr>
          <a:xfrm>
            <a:off x="2571670" y="244788"/>
            <a:ext cx="14776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样本主成分</a:t>
            </a:r>
            <a:endParaRPr lang="zh-CN" altLang="en-US" sz="2000" b="1" kern="1200" dirty="0">
              <a:solidFill>
                <a:schemeClr val="tx1">
                  <a:lumMod val="50000"/>
                  <a:lumOff val="50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4109048" y="257772"/>
            <a:ext cx="22411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pPr>
            <a:r>
              <a:rPr lang="zh-CN" altLang="en-US" sz="2000" b="1" kern="1200" dirty="0" smtClean="0">
                <a:solidFill>
                  <a:schemeClr val="accent3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非线性主成分分析</a:t>
            </a:r>
            <a:endParaRPr lang="zh-CN" altLang="en-US" sz="2000" b="1" kern="1200" dirty="0">
              <a:solidFill>
                <a:schemeClr val="accent3"/>
              </a:solidFill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21" name="等腰三角形 20"/>
          <p:cNvSpPr/>
          <p:nvPr userDrawn="1"/>
        </p:nvSpPr>
        <p:spPr bwMode="auto">
          <a:xfrm flipV="1">
            <a:off x="5130209" y="679208"/>
            <a:ext cx="198783" cy="152400"/>
          </a:xfrm>
          <a:prstGeom prst="triangle">
            <a:avLst/>
          </a:prstGeom>
          <a:solidFill>
            <a:schemeClr val="accent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13" name="TextBox 19"/>
          <p:cNvSpPr txBox="1"/>
          <p:nvPr userDrawn="1"/>
        </p:nvSpPr>
        <p:spPr>
          <a:xfrm>
            <a:off x="6350155" y="278890"/>
            <a:ext cx="19880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主成分分析实践</a:t>
            </a:r>
            <a:endParaRPr lang="zh-CN" altLang="en-US" sz="2000" b="1" kern="1200" dirty="0">
              <a:solidFill>
                <a:schemeClr val="tx1">
                  <a:lumMod val="50000"/>
                  <a:lumOff val="50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4720" y="59690"/>
            <a:ext cx="956310" cy="956310"/>
          </a:xfrm>
          <a:prstGeom prst="rect">
            <a:avLst/>
          </a:prstGeom>
        </p:spPr>
      </p:pic>
      <p:sp>
        <p:nvSpPr>
          <p:cNvPr id="17" name="TextBox 19"/>
          <p:cNvSpPr txBox="1"/>
          <p:nvPr userDrawn="1"/>
        </p:nvSpPr>
        <p:spPr>
          <a:xfrm>
            <a:off x="8397938" y="278890"/>
            <a:ext cx="8435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总结</a:t>
            </a:r>
            <a:endParaRPr lang="zh-CN" altLang="en-US" sz="2000" b="1" kern="1200" dirty="0">
              <a:solidFill>
                <a:schemeClr val="tx1">
                  <a:lumMod val="50000"/>
                  <a:lumOff val="50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28604627"/>
      </p:ext>
    </p:extLst>
  </p:cSld>
  <p:clrMapOvr>
    <a:masterClrMapping/>
  </p:clrMapOvr>
  <p:transition spd="slow">
    <p:push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/>
        </p:nvSpPr>
        <p:spPr bwMode="auto">
          <a:xfrm>
            <a:off x="-14511" y="6502400"/>
            <a:ext cx="10602998" cy="145142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1277631" y="6495144"/>
            <a:ext cx="921657" cy="152398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12" name="灯片编号占位符 2"/>
          <p:cNvSpPr txBox="1"/>
          <p:nvPr userDrawn="1"/>
        </p:nvSpPr>
        <p:spPr bwMode="auto">
          <a:xfrm>
            <a:off x="10360331" y="6341571"/>
            <a:ext cx="847844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>
            <a:defPPr>
              <a:defRPr lang="zh-CN"/>
            </a:defPPr>
            <a:lvl1pPr algn="r" rtl="0" eaLnBrk="1" fontAlgn="base" hangingPunct="1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rgbClr val="898989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>
              <a:defRPr/>
            </a:pPr>
            <a:fld id="{2CCF5A7F-EC20-4BA8-A62C-D8F3AF147111}" type="slidenum">
              <a:rPr lang="zh-CN" altLang="en-US" sz="3200" b="1" smtClean="0">
                <a:solidFill>
                  <a:schemeClr val="accent3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‹#›</a:t>
            </a:fld>
            <a:endParaRPr lang="zh-CN" altLang="en-US" sz="3200" b="1" dirty="0">
              <a:solidFill>
                <a:schemeClr val="accent3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4" name="矩形 13"/>
          <p:cNvSpPr/>
          <p:nvPr userDrawn="1"/>
        </p:nvSpPr>
        <p:spPr bwMode="auto">
          <a:xfrm>
            <a:off x="72898" y="625060"/>
            <a:ext cx="8910846" cy="45719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16" name="TextBox 15"/>
          <p:cNvSpPr txBox="1"/>
          <p:nvPr userDrawn="1"/>
        </p:nvSpPr>
        <p:spPr>
          <a:xfrm>
            <a:off x="109616" y="244788"/>
            <a:ext cx="7012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pPr>
            <a:r>
              <a:rPr lang="zh-CN" altLang="en-US" sz="2000" b="1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简介</a:t>
            </a:r>
            <a:endParaRPr lang="zh-CN" altLang="en-US" sz="2000" b="1" kern="1200" dirty="0">
              <a:solidFill>
                <a:schemeClr val="tx1">
                  <a:lumMod val="50000"/>
                  <a:lumOff val="50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813860" y="257772"/>
            <a:ext cx="17824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总体的主成分</a:t>
            </a:r>
            <a:endParaRPr lang="zh-CN" altLang="en-US" sz="2000" b="1" kern="1200" dirty="0">
              <a:solidFill>
                <a:schemeClr val="tx1">
                  <a:lumMod val="50000"/>
                  <a:lumOff val="50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19" name="TextBox 18"/>
          <p:cNvSpPr txBox="1"/>
          <p:nvPr userDrawn="1"/>
        </p:nvSpPr>
        <p:spPr>
          <a:xfrm>
            <a:off x="2571670" y="244788"/>
            <a:ext cx="14776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样本主成分</a:t>
            </a:r>
            <a:endParaRPr lang="zh-CN" altLang="en-US" sz="2000" b="1" kern="1200" dirty="0">
              <a:solidFill>
                <a:schemeClr val="tx1">
                  <a:lumMod val="50000"/>
                  <a:lumOff val="50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4109048" y="257772"/>
            <a:ext cx="22411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非线性主成分分析</a:t>
            </a:r>
            <a:endParaRPr lang="zh-CN" altLang="en-US" sz="2000" b="1" kern="1200" dirty="0">
              <a:solidFill>
                <a:schemeClr val="tx1">
                  <a:lumMod val="50000"/>
                  <a:lumOff val="50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21" name="等腰三角形 20"/>
          <p:cNvSpPr/>
          <p:nvPr userDrawn="1"/>
        </p:nvSpPr>
        <p:spPr bwMode="auto">
          <a:xfrm flipV="1">
            <a:off x="7244774" y="700118"/>
            <a:ext cx="198783" cy="152400"/>
          </a:xfrm>
          <a:prstGeom prst="triangle">
            <a:avLst/>
          </a:prstGeom>
          <a:solidFill>
            <a:schemeClr val="accent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13" name="TextBox 19"/>
          <p:cNvSpPr txBox="1"/>
          <p:nvPr userDrawn="1"/>
        </p:nvSpPr>
        <p:spPr>
          <a:xfrm>
            <a:off x="6350155" y="278890"/>
            <a:ext cx="19880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pPr>
            <a:r>
              <a:rPr lang="zh-CN" altLang="en-US" sz="2000" b="1" kern="1200" dirty="0" smtClean="0">
                <a:solidFill>
                  <a:schemeClr val="accent3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主成分分析实践</a:t>
            </a:r>
            <a:endParaRPr lang="zh-CN" altLang="en-US" sz="2000" b="1" kern="1200" dirty="0">
              <a:solidFill>
                <a:schemeClr val="accent3"/>
              </a:solidFill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4720" y="59690"/>
            <a:ext cx="956310" cy="956310"/>
          </a:xfrm>
          <a:prstGeom prst="rect">
            <a:avLst/>
          </a:prstGeom>
        </p:spPr>
      </p:pic>
      <p:sp>
        <p:nvSpPr>
          <p:cNvPr id="17" name="TextBox 19"/>
          <p:cNvSpPr txBox="1"/>
          <p:nvPr userDrawn="1"/>
        </p:nvSpPr>
        <p:spPr>
          <a:xfrm>
            <a:off x="8397938" y="278890"/>
            <a:ext cx="8435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总结</a:t>
            </a:r>
            <a:endParaRPr lang="zh-CN" altLang="en-US" sz="2000" b="1" kern="1200" dirty="0">
              <a:solidFill>
                <a:schemeClr val="tx1">
                  <a:lumMod val="50000"/>
                  <a:lumOff val="50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65972055"/>
      </p:ext>
    </p:extLst>
  </p:cSld>
  <p:clrMapOvr>
    <a:masterClrMapping/>
  </p:clrMapOvr>
  <p:transition spd="slow">
    <p:push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/>
        </p:nvSpPr>
        <p:spPr bwMode="auto">
          <a:xfrm>
            <a:off x="-14511" y="6502400"/>
            <a:ext cx="10602998" cy="145142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1277631" y="6495144"/>
            <a:ext cx="921657" cy="152398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12" name="灯片编号占位符 2"/>
          <p:cNvSpPr txBox="1"/>
          <p:nvPr userDrawn="1"/>
        </p:nvSpPr>
        <p:spPr bwMode="auto">
          <a:xfrm>
            <a:off x="10360331" y="6341571"/>
            <a:ext cx="847844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>
            <a:defPPr>
              <a:defRPr lang="zh-CN"/>
            </a:defPPr>
            <a:lvl1pPr algn="r" rtl="0" eaLnBrk="1" fontAlgn="base" hangingPunct="1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rgbClr val="898989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>
              <a:defRPr/>
            </a:pPr>
            <a:fld id="{2CCF5A7F-EC20-4BA8-A62C-D8F3AF147111}" type="slidenum">
              <a:rPr lang="zh-CN" altLang="en-US" sz="3200" b="1" smtClean="0">
                <a:solidFill>
                  <a:schemeClr val="accent3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‹#›</a:t>
            </a:fld>
            <a:endParaRPr lang="zh-CN" altLang="en-US" sz="3200" b="1" dirty="0">
              <a:solidFill>
                <a:schemeClr val="accent3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4" name="矩形 13"/>
          <p:cNvSpPr/>
          <p:nvPr userDrawn="1"/>
        </p:nvSpPr>
        <p:spPr bwMode="auto">
          <a:xfrm>
            <a:off x="72898" y="625060"/>
            <a:ext cx="8910846" cy="45719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16" name="TextBox 15"/>
          <p:cNvSpPr txBox="1"/>
          <p:nvPr userDrawn="1"/>
        </p:nvSpPr>
        <p:spPr>
          <a:xfrm>
            <a:off x="109616" y="244788"/>
            <a:ext cx="7012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pPr>
            <a:r>
              <a:rPr lang="zh-CN" altLang="en-US" sz="2000" b="1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简介</a:t>
            </a:r>
            <a:endParaRPr lang="zh-CN" altLang="en-US" sz="2000" b="1" kern="1200" dirty="0">
              <a:solidFill>
                <a:schemeClr val="tx1">
                  <a:lumMod val="50000"/>
                  <a:lumOff val="50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813860" y="257772"/>
            <a:ext cx="17824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总体的主成分</a:t>
            </a:r>
            <a:endParaRPr lang="zh-CN" altLang="en-US" sz="2000" b="1" kern="1200" dirty="0">
              <a:solidFill>
                <a:schemeClr val="tx1">
                  <a:lumMod val="50000"/>
                  <a:lumOff val="50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19" name="TextBox 18"/>
          <p:cNvSpPr txBox="1"/>
          <p:nvPr userDrawn="1"/>
        </p:nvSpPr>
        <p:spPr>
          <a:xfrm>
            <a:off x="2571670" y="244788"/>
            <a:ext cx="14776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样本主成分</a:t>
            </a:r>
            <a:endParaRPr lang="zh-CN" altLang="en-US" sz="2000" b="1" kern="1200" dirty="0">
              <a:solidFill>
                <a:schemeClr val="tx1">
                  <a:lumMod val="50000"/>
                  <a:lumOff val="50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4109048" y="257772"/>
            <a:ext cx="22411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非线性主成分分析</a:t>
            </a:r>
            <a:endParaRPr lang="zh-CN" altLang="en-US" sz="2000" b="1" kern="1200" dirty="0">
              <a:solidFill>
                <a:schemeClr val="tx1">
                  <a:lumMod val="50000"/>
                  <a:lumOff val="50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21" name="等腰三角形 20"/>
          <p:cNvSpPr/>
          <p:nvPr userDrawn="1"/>
        </p:nvSpPr>
        <p:spPr bwMode="auto">
          <a:xfrm flipV="1">
            <a:off x="8623046" y="687699"/>
            <a:ext cx="198783" cy="152400"/>
          </a:xfrm>
          <a:prstGeom prst="triangle">
            <a:avLst/>
          </a:prstGeom>
          <a:solidFill>
            <a:schemeClr val="accent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13" name="TextBox 19"/>
          <p:cNvSpPr txBox="1"/>
          <p:nvPr userDrawn="1"/>
        </p:nvSpPr>
        <p:spPr>
          <a:xfrm>
            <a:off x="6350155" y="278890"/>
            <a:ext cx="19880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pPr>
            <a:r>
              <a:rPr lang="zh-CN" altLang="en-US" sz="2000" b="1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主成分分析实践</a:t>
            </a:r>
            <a:endParaRPr lang="zh-CN" altLang="en-US" sz="2000" b="1" kern="1200" dirty="0">
              <a:solidFill>
                <a:schemeClr val="tx1">
                  <a:lumMod val="50000"/>
                  <a:lumOff val="50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4720" y="59690"/>
            <a:ext cx="956310" cy="956310"/>
          </a:xfrm>
          <a:prstGeom prst="rect">
            <a:avLst/>
          </a:prstGeom>
        </p:spPr>
      </p:pic>
      <p:sp>
        <p:nvSpPr>
          <p:cNvPr id="17" name="TextBox 19"/>
          <p:cNvSpPr txBox="1"/>
          <p:nvPr userDrawn="1"/>
        </p:nvSpPr>
        <p:spPr>
          <a:xfrm>
            <a:off x="8397938" y="278890"/>
            <a:ext cx="8435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pPr>
            <a:r>
              <a:rPr lang="zh-CN" altLang="en-US" sz="2000" b="1" kern="1200" dirty="0" smtClean="0">
                <a:solidFill>
                  <a:schemeClr val="accent3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总结</a:t>
            </a:r>
            <a:endParaRPr lang="zh-CN" altLang="en-US" sz="2000" b="1" kern="1200" dirty="0">
              <a:solidFill>
                <a:schemeClr val="accent3"/>
              </a:solidFill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5999641"/>
      </p:ext>
    </p:extLst>
  </p:cSld>
  <p:clrMapOvr>
    <a:masterClrMapping/>
  </p:clrMapOvr>
  <p:transition spd="slow">
    <p:push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/>
        </p:nvSpPr>
        <p:spPr bwMode="auto">
          <a:xfrm>
            <a:off x="72898" y="625060"/>
            <a:ext cx="6691707" cy="45719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15" name="等腰三角形 14"/>
          <p:cNvSpPr/>
          <p:nvPr userDrawn="1"/>
        </p:nvSpPr>
        <p:spPr bwMode="auto">
          <a:xfrm flipV="1">
            <a:off x="2186587" y="715621"/>
            <a:ext cx="198783" cy="152400"/>
          </a:xfrm>
          <a:prstGeom prst="triangle">
            <a:avLst/>
          </a:prstGeom>
          <a:solidFill>
            <a:schemeClr val="accent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18" name="矩形 17"/>
          <p:cNvSpPr/>
          <p:nvPr userDrawn="1"/>
        </p:nvSpPr>
        <p:spPr bwMode="auto">
          <a:xfrm>
            <a:off x="-14511" y="6502400"/>
            <a:ext cx="10602998" cy="145142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19" name="矩形 18"/>
          <p:cNvSpPr/>
          <p:nvPr userDrawn="1"/>
        </p:nvSpPr>
        <p:spPr bwMode="auto">
          <a:xfrm>
            <a:off x="11277631" y="6495144"/>
            <a:ext cx="921657" cy="152398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20" name="灯片编号占位符 2"/>
          <p:cNvSpPr txBox="1"/>
          <p:nvPr userDrawn="1"/>
        </p:nvSpPr>
        <p:spPr bwMode="auto">
          <a:xfrm>
            <a:off x="10360331" y="6341571"/>
            <a:ext cx="847844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>
            <a:defPPr>
              <a:defRPr lang="zh-CN"/>
            </a:defPPr>
            <a:lvl1pPr algn="r" rtl="0" eaLnBrk="1" fontAlgn="base" hangingPunct="1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rgbClr val="898989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>
              <a:defRPr/>
            </a:pPr>
            <a:fld id="{2CCF5A7F-EC20-4BA8-A62C-D8F3AF147111}" type="slidenum">
              <a:rPr lang="zh-CN" altLang="en-US" sz="3200" b="1" smtClean="0">
                <a:solidFill>
                  <a:schemeClr val="accent3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‹#›</a:t>
            </a:fld>
            <a:endParaRPr lang="zh-CN" altLang="en-US" sz="3200" b="1" dirty="0">
              <a:solidFill>
                <a:schemeClr val="accent3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6" name="TextBox 15"/>
          <p:cNvSpPr txBox="1"/>
          <p:nvPr userDrawn="1"/>
        </p:nvSpPr>
        <p:spPr>
          <a:xfrm>
            <a:off x="143288" y="214363"/>
            <a:ext cx="14776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问题的提出</a:t>
            </a:r>
          </a:p>
        </p:txBody>
      </p:sp>
      <p:sp>
        <p:nvSpPr>
          <p:cNvPr id="17" name="TextBox 17"/>
          <p:cNvSpPr txBox="1"/>
          <p:nvPr userDrawn="1"/>
        </p:nvSpPr>
        <p:spPr>
          <a:xfrm>
            <a:off x="1587448" y="210069"/>
            <a:ext cx="17824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kern="1200" dirty="0">
                <a:solidFill>
                  <a:srgbClr val="2696D3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基本概念</a:t>
            </a:r>
          </a:p>
        </p:txBody>
      </p:sp>
      <p:sp>
        <p:nvSpPr>
          <p:cNvPr id="21" name="TextBox 18"/>
          <p:cNvSpPr txBox="1"/>
          <p:nvPr userDrawn="1"/>
        </p:nvSpPr>
        <p:spPr>
          <a:xfrm>
            <a:off x="2747048" y="210069"/>
            <a:ext cx="14776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交叉验证法</a:t>
            </a:r>
          </a:p>
        </p:txBody>
      </p:sp>
      <p:sp>
        <p:nvSpPr>
          <p:cNvPr id="22" name="TextBox 19"/>
          <p:cNvSpPr txBox="1"/>
          <p:nvPr userDrawn="1"/>
        </p:nvSpPr>
        <p:spPr>
          <a:xfrm>
            <a:off x="4253961" y="214363"/>
            <a:ext cx="14776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自助法</a:t>
            </a:r>
          </a:p>
        </p:txBody>
      </p:sp>
      <p:sp>
        <p:nvSpPr>
          <p:cNvPr id="23" name="TextBox 19"/>
          <p:cNvSpPr txBox="1"/>
          <p:nvPr userDrawn="1"/>
        </p:nvSpPr>
        <p:spPr>
          <a:xfrm>
            <a:off x="5286988" y="203776"/>
            <a:ext cx="14776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R</a:t>
            </a:r>
            <a:r>
              <a:rPr lang="zh-CN" altLang="en-US" sz="2000" b="1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语言实现</a:t>
            </a:r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4720" y="59690"/>
            <a:ext cx="956310" cy="956310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/>
        </p:nvSpPr>
        <p:spPr bwMode="auto">
          <a:xfrm>
            <a:off x="72898" y="625060"/>
            <a:ext cx="6691707" cy="45719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rgbClr val="269FD3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15" name="等腰三角形 14"/>
          <p:cNvSpPr/>
          <p:nvPr userDrawn="1"/>
        </p:nvSpPr>
        <p:spPr bwMode="auto">
          <a:xfrm flipV="1">
            <a:off x="3521843" y="715621"/>
            <a:ext cx="198783" cy="152400"/>
          </a:xfrm>
          <a:prstGeom prst="triangle">
            <a:avLst/>
          </a:prstGeom>
          <a:solidFill>
            <a:schemeClr val="accent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rgbClr val="269FD3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17" name="矩形 16"/>
          <p:cNvSpPr/>
          <p:nvPr userDrawn="1"/>
        </p:nvSpPr>
        <p:spPr bwMode="auto">
          <a:xfrm>
            <a:off x="-14511" y="6502400"/>
            <a:ext cx="10602998" cy="145142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18" name="矩形 17"/>
          <p:cNvSpPr/>
          <p:nvPr userDrawn="1"/>
        </p:nvSpPr>
        <p:spPr bwMode="auto">
          <a:xfrm>
            <a:off x="11277631" y="6495144"/>
            <a:ext cx="921657" cy="152398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19" name="灯片编号占位符 2"/>
          <p:cNvSpPr txBox="1"/>
          <p:nvPr userDrawn="1"/>
        </p:nvSpPr>
        <p:spPr bwMode="auto">
          <a:xfrm>
            <a:off x="10360331" y="6341571"/>
            <a:ext cx="847844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>
            <a:defPPr>
              <a:defRPr lang="zh-CN"/>
            </a:defPPr>
            <a:lvl1pPr algn="r" rtl="0" eaLnBrk="1" fontAlgn="base" hangingPunct="1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rgbClr val="898989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>
              <a:defRPr/>
            </a:pPr>
            <a:fld id="{2CCF5A7F-EC20-4BA8-A62C-D8F3AF147111}" type="slidenum">
              <a:rPr lang="zh-CN" altLang="en-US" sz="3200" b="1" smtClean="0">
                <a:solidFill>
                  <a:schemeClr val="accent3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‹#›</a:t>
            </a:fld>
            <a:endParaRPr lang="zh-CN" altLang="en-US" sz="3200" b="1" dirty="0">
              <a:solidFill>
                <a:schemeClr val="accent3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6" name="TextBox 15"/>
          <p:cNvSpPr txBox="1"/>
          <p:nvPr userDrawn="1"/>
        </p:nvSpPr>
        <p:spPr>
          <a:xfrm>
            <a:off x="112643" y="215972"/>
            <a:ext cx="14776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问题的提出</a:t>
            </a:r>
          </a:p>
        </p:txBody>
      </p:sp>
      <p:sp>
        <p:nvSpPr>
          <p:cNvPr id="20" name="TextBox 17"/>
          <p:cNvSpPr txBox="1"/>
          <p:nvPr userDrawn="1"/>
        </p:nvSpPr>
        <p:spPr>
          <a:xfrm>
            <a:off x="1557133" y="210069"/>
            <a:ext cx="17824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基本概念</a:t>
            </a:r>
          </a:p>
        </p:txBody>
      </p:sp>
      <p:sp>
        <p:nvSpPr>
          <p:cNvPr id="21" name="TextBox 18"/>
          <p:cNvSpPr txBox="1"/>
          <p:nvPr userDrawn="1"/>
        </p:nvSpPr>
        <p:spPr>
          <a:xfrm>
            <a:off x="2747048" y="210069"/>
            <a:ext cx="14776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kern="1200" dirty="0">
                <a:solidFill>
                  <a:schemeClr val="accent3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交叉验证法</a:t>
            </a:r>
          </a:p>
        </p:txBody>
      </p:sp>
      <p:sp>
        <p:nvSpPr>
          <p:cNvPr id="22" name="TextBox 19"/>
          <p:cNvSpPr txBox="1"/>
          <p:nvPr userDrawn="1"/>
        </p:nvSpPr>
        <p:spPr>
          <a:xfrm>
            <a:off x="4253961" y="214363"/>
            <a:ext cx="14776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自助法</a:t>
            </a:r>
          </a:p>
        </p:txBody>
      </p:sp>
      <p:sp>
        <p:nvSpPr>
          <p:cNvPr id="23" name="TextBox 19"/>
          <p:cNvSpPr txBox="1"/>
          <p:nvPr userDrawn="1"/>
        </p:nvSpPr>
        <p:spPr>
          <a:xfrm>
            <a:off x="5286988" y="203776"/>
            <a:ext cx="14776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R</a:t>
            </a:r>
            <a:r>
              <a:rPr lang="zh-CN" altLang="en-US" sz="2000" b="1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语言实现</a:t>
            </a:r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4720" y="59690"/>
            <a:ext cx="956310" cy="956310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/>
        </p:nvSpPr>
        <p:spPr bwMode="auto">
          <a:xfrm flipV="1">
            <a:off x="72898" y="579341"/>
            <a:ext cx="6691707" cy="45719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16" name="等腰三角形 15"/>
          <p:cNvSpPr/>
          <p:nvPr userDrawn="1"/>
        </p:nvSpPr>
        <p:spPr bwMode="auto">
          <a:xfrm flipV="1">
            <a:off x="4797231" y="715621"/>
            <a:ext cx="198783" cy="152400"/>
          </a:xfrm>
          <a:prstGeom prst="triangle">
            <a:avLst/>
          </a:prstGeom>
          <a:solidFill>
            <a:srgbClr val="00B0F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rgbClr val="269FD3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18" name="矩形 17"/>
          <p:cNvSpPr/>
          <p:nvPr userDrawn="1"/>
        </p:nvSpPr>
        <p:spPr bwMode="auto">
          <a:xfrm>
            <a:off x="-14511" y="6502400"/>
            <a:ext cx="10602998" cy="145142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19" name="矩形 18"/>
          <p:cNvSpPr/>
          <p:nvPr userDrawn="1"/>
        </p:nvSpPr>
        <p:spPr bwMode="auto">
          <a:xfrm>
            <a:off x="11277631" y="6495144"/>
            <a:ext cx="921657" cy="152398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20" name="灯片编号占位符 2"/>
          <p:cNvSpPr txBox="1"/>
          <p:nvPr userDrawn="1"/>
        </p:nvSpPr>
        <p:spPr bwMode="auto">
          <a:xfrm>
            <a:off x="10360331" y="6341571"/>
            <a:ext cx="847844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>
            <a:defPPr>
              <a:defRPr lang="zh-CN"/>
            </a:defPPr>
            <a:lvl1pPr algn="r" rtl="0" eaLnBrk="1" fontAlgn="base" hangingPunct="1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rgbClr val="898989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>
              <a:defRPr/>
            </a:pPr>
            <a:fld id="{2CCF5A7F-EC20-4BA8-A62C-D8F3AF147111}" type="slidenum">
              <a:rPr lang="zh-CN" altLang="en-US" sz="3200" b="1" smtClean="0">
                <a:solidFill>
                  <a:schemeClr val="accent3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‹#›</a:t>
            </a:fld>
            <a:endParaRPr lang="zh-CN" altLang="en-US" sz="3200" b="1" dirty="0">
              <a:solidFill>
                <a:schemeClr val="accent3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7" name="TextBox 15"/>
          <p:cNvSpPr txBox="1"/>
          <p:nvPr userDrawn="1"/>
        </p:nvSpPr>
        <p:spPr>
          <a:xfrm>
            <a:off x="112643" y="215972"/>
            <a:ext cx="14776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问题的提出</a:t>
            </a:r>
          </a:p>
        </p:txBody>
      </p:sp>
      <p:sp>
        <p:nvSpPr>
          <p:cNvPr id="21" name="TextBox 17"/>
          <p:cNvSpPr txBox="1"/>
          <p:nvPr userDrawn="1"/>
        </p:nvSpPr>
        <p:spPr>
          <a:xfrm>
            <a:off x="1557133" y="210069"/>
            <a:ext cx="17824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基本概念</a:t>
            </a:r>
          </a:p>
        </p:txBody>
      </p:sp>
      <p:sp>
        <p:nvSpPr>
          <p:cNvPr id="22" name="TextBox 18"/>
          <p:cNvSpPr txBox="1"/>
          <p:nvPr userDrawn="1"/>
        </p:nvSpPr>
        <p:spPr>
          <a:xfrm>
            <a:off x="2747048" y="210069"/>
            <a:ext cx="14776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交叉验证法</a:t>
            </a:r>
          </a:p>
        </p:txBody>
      </p:sp>
      <p:sp>
        <p:nvSpPr>
          <p:cNvPr id="23" name="TextBox 19"/>
          <p:cNvSpPr txBox="1"/>
          <p:nvPr userDrawn="1"/>
        </p:nvSpPr>
        <p:spPr>
          <a:xfrm>
            <a:off x="4253961" y="214363"/>
            <a:ext cx="14776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pPr>
            <a:r>
              <a:rPr lang="zh-CN" altLang="en-US" sz="2000" b="1" kern="1200" dirty="0">
                <a:solidFill>
                  <a:schemeClr val="accent3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自助法</a:t>
            </a:r>
          </a:p>
        </p:txBody>
      </p:sp>
      <p:sp>
        <p:nvSpPr>
          <p:cNvPr id="24" name="TextBox 19"/>
          <p:cNvSpPr txBox="1"/>
          <p:nvPr userDrawn="1"/>
        </p:nvSpPr>
        <p:spPr>
          <a:xfrm>
            <a:off x="5286988" y="203776"/>
            <a:ext cx="14776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R</a:t>
            </a:r>
            <a:r>
              <a:rPr lang="zh-CN" altLang="en-US" sz="2000" b="1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语言实现</a:t>
            </a:r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4720" y="59690"/>
            <a:ext cx="956310" cy="956310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4720" y="59690"/>
            <a:ext cx="956310" cy="95631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50" r:id="rId7"/>
    <p:sldLayoutId id="2147483651" r:id="rId8"/>
    <p:sldLayoutId id="2147483652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</p:sldLayoutIdLst>
  <p:hf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11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9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11.xml"/><Relationship Id="rId1" Type="http://schemas.openxmlformats.org/officeDocument/2006/relationships/themeOverride" Target="../theme/themeOverr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1.xml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themeOverride" Target="../theme/themeOverr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24.xml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25.xml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2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themeOverride" Target="../theme/themeOverride2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28.xml"/><Relationship Id="rId4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2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themeOverride" Target="../theme/themeOverr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3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31.xml"/><Relationship Id="rId4" Type="http://schemas.openxmlformats.org/officeDocument/2006/relationships/image" Target="../media/image3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3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3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3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3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3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3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3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3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40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themeOverride" Target="../theme/themeOverride4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4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4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44.xml"/><Relationship Id="rId4" Type="http://schemas.openxmlformats.org/officeDocument/2006/relationships/image" Target="../media/image4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45.xml"/><Relationship Id="rId4" Type="http://schemas.openxmlformats.org/officeDocument/2006/relationships/image" Target="../media/image5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46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47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48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49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themeOverride" Target="../theme/themeOverride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50.xml"/><Relationship Id="rId4" Type="http://schemas.openxmlformats.org/officeDocument/2006/relationships/image" Target="../media/image6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5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themeOverride" Target="../theme/themeOverride5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5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11.xml"/><Relationship Id="rId1" Type="http://schemas.openxmlformats.org/officeDocument/2006/relationships/themeOverride" Target="../theme/themeOverride54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6.xml"/><Relationship Id="rId6" Type="http://schemas.openxmlformats.org/officeDocument/2006/relationships/image" Target="../media/image7.png"/><Relationship Id="rId5" Type="http://schemas.openxmlformats.org/officeDocument/2006/relationships/image" Target="../media/image36.png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image" Target="../media/image37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9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图片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5875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098" y="1299618"/>
            <a:ext cx="3950789" cy="3950789"/>
          </a:xfrm>
          <a:prstGeom prst="rect">
            <a:avLst/>
          </a:prstGeom>
        </p:spPr>
      </p:pic>
      <p:grpSp>
        <p:nvGrpSpPr>
          <p:cNvPr id="15363" name="组合 4"/>
          <p:cNvGrpSpPr/>
          <p:nvPr/>
        </p:nvGrpSpPr>
        <p:grpSpPr bwMode="auto">
          <a:xfrm>
            <a:off x="0" y="333375"/>
            <a:ext cx="1489075" cy="419100"/>
            <a:chOff x="0" y="0"/>
            <a:chExt cx="1489439" cy="419100"/>
          </a:xfrm>
        </p:grpSpPr>
        <p:sp>
          <p:nvSpPr>
            <p:cNvPr id="15377" name="矩形 5"/>
            <p:cNvSpPr>
              <a:spLocks noChangeArrowheads="1"/>
            </p:cNvSpPr>
            <p:nvPr/>
          </p:nvSpPr>
          <p:spPr bwMode="auto">
            <a:xfrm>
              <a:off x="0" y="0"/>
              <a:ext cx="1260840" cy="4191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  <p:sp>
          <p:nvSpPr>
            <p:cNvPr id="15378" name="矩形 6"/>
            <p:cNvSpPr>
              <a:spLocks noChangeArrowheads="1"/>
            </p:cNvSpPr>
            <p:nvPr/>
          </p:nvSpPr>
          <p:spPr bwMode="auto">
            <a:xfrm>
              <a:off x="1317989" y="0"/>
              <a:ext cx="66675" cy="4191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  <p:sp>
          <p:nvSpPr>
            <p:cNvPr id="15379" name="矩形 7"/>
            <p:cNvSpPr>
              <a:spLocks noChangeArrowheads="1"/>
            </p:cNvSpPr>
            <p:nvPr/>
          </p:nvSpPr>
          <p:spPr bwMode="auto">
            <a:xfrm>
              <a:off x="1441813" y="219075"/>
              <a:ext cx="47626" cy="20002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</p:grpSp>
      <p:sp>
        <p:nvSpPr>
          <p:cNvPr id="15364" name="矩形 8"/>
          <p:cNvSpPr/>
          <p:nvPr/>
        </p:nvSpPr>
        <p:spPr bwMode="auto">
          <a:xfrm>
            <a:off x="4686300" y="2134394"/>
            <a:ext cx="7105650" cy="1819275"/>
          </a:xfrm>
          <a:custGeom>
            <a:avLst/>
            <a:gdLst>
              <a:gd name="T0" fmla="*/ 0 w 6696075"/>
              <a:gd name="T1" fmla="*/ 0 h 1819275"/>
              <a:gd name="T2" fmla="*/ 9010271 w 6696075"/>
              <a:gd name="T3" fmla="*/ 19050 h 1819275"/>
              <a:gd name="T4" fmla="*/ 9010271 w 6696075"/>
              <a:gd name="T5" fmla="*/ 1809750 h 1819275"/>
              <a:gd name="T6" fmla="*/ 1510142 w 6696075"/>
              <a:gd name="T7" fmla="*/ 1819275 h 1819275"/>
              <a:gd name="T8" fmla="*/ 0 w 6696075"/>
              <a:gd name="T9" fmla="*/ 0 h 181927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6696075" h="1819275">
                <a:moveTo>
                  <a:pt x="0" y="0"/>
                </a:moveTo>
                <a:lnTo>
                  <a:pt x="6696075" y="19050"/>
                </a:lnTo>
                <a:lnTo>
                  <a:pt x="6696075" y="1809750"/>
                </a:lnTo>
                <a:lnTo>
                  <a:pt x="1122277" y="181927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15365" name="矩形 9"/>
          <p:cNvSpPr>
            <a:spLocks noChangeArrowheads="1"/>
          </p:cNvSpPr>
          <p:nvPr/>
        </p:nvSpPr>
        <p:spPr bwMode="auto">
          <a:xfrm>
            <a:off x="12020550" y="2143919"/>
            <a:ext cx="171450" cy="1800225"/>
          </a:xfrm>
          <a:prstGeom prst="rect">
            <a:avLst/>
          </a:prstGeom>
          <a:solidFill>
            <a:schemeClr val="accent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15366" name="等腰三角形 11"/>
          <p:cNvSpPr/>
          <p:nvPr/>
        </p:nvSpPr>
        <p:spPr bwMode="auto">
          <a:xfrm>
            <a:off x="5895975" y="2143919"/>
            <a:ext cx="5895975" cy="1800225"/>
          </a:xfrm>
          <a:custGeom>
            <a:avLst/>
            <a:gdLst>
              <a:gd name="T0" fmla="*/ 0 w 5895976"/>
              <a:gd name="T1" fmla="*/ 1800225 h 1800225"/>
              <a:gd name="T2" fmla="*/ 3586166 w 5895976"/>
              <a:gd name="T3" fmla="*/ 0 h 1800225"/>
              <a:gd name="T4" fmla="*/ 5895971 w 5895976"/>
              <a:gd name="T5" fmla="*/ 1800225 h 1800225"/>
              <a:gd name="T6" fmla="*/ 0 w 5895976"/>
              <a:gd name="T7" fmla="*/ 1800225 h 1800225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5895976" h="1800225">
                <a:moveTo>
                  <a:pt x="0" y="1800225"/>
                </a:moveTo>
                <a:lnTo>
                  <a:pt x="3586171" y="0"/>
                </a:lnTo>
                <a:lnTo>
                  <a:pt x="5895976" y="1800225"/>
                </a:lnTo>
                <a:lnTo>
                  <a:pt x="0" y="1800225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15367" name="矩形 14"/>
          <p:cNvSpPr>
            <a:spLocks noChangeArrowheads="1"/>
          </p:cNvSpPr>
          <p:nvPr/>
        </p:nvSpPr>
        <p:spPr bwMode="auto">
          <a:xfrm>
            <a:off x="0" y="6448425"/>
            <a:ext cx="12192000" cy="419100"/>
          </a:xfrm>
          <a:prstGeom prst="rect">
            <a:avLst/>
          </a:prstGeom>
          <a:solidFill>
            <a:schemeClr val="accent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15368" name="矩形 17"/>
          <p:cNvSpPr>
            <a:spLocks noChangeArrowheads="1"/>
          </p:cNvSpPr>
          <p:nvPr/>
        </p:nvSpPr>
        <p:spPr bwMode="auto">
          <a:xfrm>
            <a:off x="9271000" y="6448425"/>
            <a:ext cx="2921000" cy="422275"/>
          </a:xfrm>
          <a:prstGeom prst="rect">
            <a:avLst/>
          </a:prstGeom>
          <a:solidFill>
            <a:srgbClr val="77737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15369" name="直角三角形 15"/>
          <p:cNvSpPr>
            <a:spLocks noChangeArrowheads="1"/>
          </p:cNvSpPr>
          <p:nvPr/>
        </p:nvSpPr>
        <p:spPr bwMode="auto">
          <a:xfrm rot="-2482782">
            <a:off x="9013825" y="6180138"/>
            <a:ext cx="622300" cy="544512"/>
          </a:xfrm>
          <a:prstGeom prst="rtTriangle">
            <a:avLst/>
          </a:prstGeom>
          <a:solidFill>
            <a:schemeClr val="accent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grpSp>
        <p:nvGrpSpPr>
          <p:cNvPr id="15370" name="组合 23"/>
          <p:cNvGrpSpPr/>
          <p:nvPr/>
        </p:nvGrpSpPr>
        <p:grpSpPr bwMode="auto">
          <a:xfrm>
            <a:off x="5705475" y="2623344"/>
            <a:ext cx="885825" cy="887412"/>
            <a:chOff x="0" y="0"/>
            <a:chExt cx="1236662" cy="1236662"/>
          </a:xfrm>
        </p:grpSpPr>
        <p:pic>
          <p:nvPicPr>
            <p:cNvPr id="15375" name="组合 21"/>
            <p:cNvPicPr>
              <a:picLocks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4126" y="343571"/>
              <a:ext cx="756779" cy="4761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376" name="椭圆 22"/>
            <p:cNvSpPr>
              <a:spLocks noChangeArrowheads="1"/>
            </p:cNvSpPr>
            <p:nvPr/>
          </p:nvSpPr>
          <p:spPr bwMode="auto">
            <a:xfrm>
              <a:off x="0" y="0"/>
              <a:ext cx="1236662" cy="1236662"/>
            </a:xfrm>
            <a:prstGeom prst="ellipse">
              <a:avLst/>
            </a:prstGeom>
            <a:noFill/>
            <a:ln w="57150">
              <a:solidFill>
                <a:schemeClr val="bg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 eaLnBrk="0" hangingPunct="0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</p:grpSp>
      <p:pic>
        <p:nvPicPr>
          <p:cNvPr id="15373" name="图片 2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63" y="1849438"/>
            <a:ext cx="4625975" cy="285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7"/>
          <p:cNvSpPr txBox="1">
            <a:spLocks noChangeArrowheads="1"/>
          </p:cNvSpPr>
          <p:nvPr/>
        </p:nvSpPr>
        <p:spPr bwMode="auto">
          <a:xfrm>
            <a:off x="6998085" y="2578533"/>
            <a:ext cx="4342633" cy="92333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0287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0287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0287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0287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dist" eaLnBrk="1" hangingPunct="1"/>
            <a:r>
              <a:rPr lang="zh-CN" altLang="en-US" sz="5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主成分分析</a:t>
            </a:r>
            <a:endParaRPr lang="zh-CN" altLang="en-US" sz="5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TextBox 7"/>
          <p:cNvSpPr txBox="1">
            <a:spLocks noChangeArrowheads="1"/>
          </p:cNvSpPr>
          <p:nvPr/>
        </p:nvSpPr>
        <p:spPr bwMode="auto">
          <a:xfrm>
            <a:off x="7260485" y="3419948"/>
            <a:ext cx="3862280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0287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0287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0287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0287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dist" eaLnBrk="1" hangingPunct="1"/>
            <a:r>
              <a:rPr lang="en-US" altLang="zh-CN" sz="1800" b="1" dirty="0">
                <a:solidFill>
                  <a:schemeClr val="bg1"/>
                </a:solidFill>
                <a:latin typeface="Arial" panose="020B0604020202020204" pitchFamily="34" charset="0"/>
              </a:rPr>
              <a:t>principal component analysis</a:t>
            </a:r>
            <a:endParaRPr lang="zh-CN" altLang="en-US" sz="1800" b="1" dirty="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816001" y="870888"/>
            <a:ext cx="348044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 smtClean="0">
                <a:solidFill>
                  <a:schemeClr val="accent3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总体主成分的求法</a:t>
            </a:r>
            <a:endParaRPr lang="en-US" altLang="zh-CN" sz="3200" b="1" dirty="0">
              <a:solidFill>
                <a:schemeClr val="accent3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708" y="1701090"/>
            <a:ext cx="7788052" cy="4527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410397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816001" y="870888"/>
            <a:ext cx="348044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 smtClean="0">
                <a:solidFill>
                  <a:schemeClr val="accent3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总体主成分的求法</a:t>
            </a:r>
            <a:endParaRPr lang="en-US" altLang="zh-CN" sz="3200" b="1" dirty="0">
              <a:solidFill>
                <a:schemeClr val="accent3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3811" y="1455662"/>
            <a:ext cx="7257549" cy="4983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878439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826161" y="688008"/>
            <a:ext cx="348044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 smtClean="0">
                <a:solidFill>
                  <a:schemeClr val="accent3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总体主成分的求法</a:t>
            </a:r>
            <a:endParaRPr lang="en-US" altLang="zh-CN" sz="3200" b="1" dirty="0">
              <a:solidFill>
                <a:schemeClr val="accent3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/>
          <a:srcRect l="1" t="571" r="680" b="3333"/>
          <a:stretch/>
        </p:blipFill>
        <p:spPr>
          <a:xfrm>
            <a:off x="1856009" y="1272783"/>
            <a:ext cx="7420744" cy="5151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886689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826161" y="830248"/>
            <a:ext cx="348044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 smtClean="0">
                <a:solidFill>
                  <a:schemeClr val="accent3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总体主成分的性质</a:t>
            </a:r>
            <a:endParaRPr lang="en-US" altLang="zh-CN" sz="3200" b="1" dirty="0">
              <a:solidFill>
                <a:schemeClr val="accent3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7905" y="1415023"/>
            <a:ext cx="7679192" cy="4985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699046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887121" y="952168"/>
            <a:ext cx="348044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 smtClean="0">
                <a:solidFill>
                  <a:schemeClr val="accent3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总体主成分的性质</a:t>
            </a:r>
            <a:endParaRPr lang="en-US" altLang="zh-CN" sz="3200" b="1" dirty="0">
              <a:solidFill>
                <a:schemeClr val="accent3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/>
          <a:srcRect l="1" r="-1218" b="41662"/>
          <a:stretch/>
        </p:blipFill>
        <p:spPr>
          <a:xfrm>
            <a:off x="1396586" y="1740142"/>
            <a:ext cx="9291734" cy="4342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80547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054725" y="891208"/>
            <a:ext cx="348044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 smtClean="0">
                <a:solidFill>
                  <a:schemeClr val="accent3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总体主成分的性质</a:t>
            </a:r>
            <a:endParaRPr lang="en-US" altLang="zh-CN" sz="3200" b="1" dirty="0">
              <a:solidFill>
                <a:schemeClr val="accent3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3570" y="1694106"/>
            <a:ext cx="8262749" cy="4655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798271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054725" y="891208"/>
            <a:ext cx="348044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 smtClean="0">
                <a:solidFill>
                  <a:schemeClr val="accent3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总体主成分的性质</a:t>
            </a:r>
            <a:endParaRPr lang="en-US" altLang="zh-CN" sz="3200" b="1" dirty="0">
              <a:solidFill>
                <a:schemeClr val="accent3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79174" y="1475983"/>
            <a:ext cx="726352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下面我们通过一个例子阐述总体主成分的计算方法。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74" y="2207463"/>
            <a:ext cx="8281684" cy="3818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056350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024245" y="804233"/>
            <a:ext cx="348044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 smtClean="0">
                <a:solidFill>
                  <a:schemeClr val="accent3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总体主成分的性质</a:t>
            </a:r>
            <a:endParaRPr lang="en-US" altLang="zh-CN" sz="3200" b="1" dirty="0">
              <a:solidFill>
                <a:schemeClr val="accent3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7773" y="1389008"/>
            <a:ext cx="7413383" cy="5004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419655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024245" y="804233"/>
            <a:ext cx="348044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 smtClean="0">
                <a:solidFill>
                  <a:schemeClr val="accent3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总体主成分的性质</a:t>
            </a:r>
            <a:endParaRPr lang="en-US" altLang="zh-CN" sz="3200" b="1" dirty="0">
              <a:solidFill>
                <a:schemeClr val="accent3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7773" y="1389008"/>
            <a:ext cx="7413383" cy="5004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270589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034405" y="825761"/>
            <a:ext cx="389241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 smtClean="0">
                <a:solidFill>
                  <a:schemeClr val="accent3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标准化变量的主成分</a:t>
            </a:r>
            <a:endParaRPr lang="en-US" altLang="zh-CN" sz="3200" b="1" dirty="0">
              <a:solidFill>
                <a:schemeClr val="accent3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矩形 1"/>
              <p:cNvSpPr/>
              <p:nvPr/>
            </p:nvSpPr>
            <p:spPr>
              <a:xfrm>
                <a:off x="0" y="1515993"/>
                <a:ext cx="12131040" cy="422731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Wingdings" panose="05000000000000000000" pitchFamily="2" charset="2"/>
                  <a:buChar char="Ø"/>
                </a:pPr>
                <a:r>
                  <a:rPr lang="zh-CN" altLang="en-US" sz="2400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在实际问题中，通常有两种情形不适合直接从协方差矩阵</a:t>
                </a:r>
                <a:r>
                  <a:rPr lang="en-US" altLang="zh-CN" sz="2400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Σ</a:t>
                </a:r>
                <a:r>
                  <a:rPr lang="zh-CN" altLang="en-US" sz="2400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出发</a:t>
                </a:r>
                <a:r>
                  <a:rPr lang="zh-CN" altLang="en-US" sz="2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求主成分。</a:t>
                </a:r>
                <a:r>
                  <a:rPr lang="zh-CN" altLang="en-US" sz="2400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一种</a:t>
                </a:r>
                <a:r>
                  <a:rPr lang="zh-CN" altLang="en-US" sz="2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是各变量的单位不全相同，对同样的变量使用不同的单位直接进行主成分分析，</a:t>
                </a:r>
                <a:r>
                  <a:rPr lang="zh-CN" altLang="en-US" sz="2400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其结果</a:t>
                </a:r>
                <a:r>
                  <a:rPr lang="zh-CN" altLang="en-US" sz="2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一般是不一样的，甚至差异较大，这样做出来的分析也没有意义。另一种是</a:t>
                </a:r>
                <a:r>
                  <a:rPr lang="zh-CN" altLang="en-US" sz="2400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各变量</a:t>
                </a:r>
                <a:r>
                  <a:rPr lang="zh-CN" altLang="en-US" sz="2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的单位虽相同，但是其变量方差的差异较大，以至于主成分分析的结果往往</a:t>
                </a:r>
                <a:r>
                  <a:rPr lang="zh-CN" altLang="en-US" sz="2400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倾向</a:t>
                </a:r>
                <a:r>
                  <a:rPr lang="zh-CN" altLang="en-US" sz="2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于方差大的变量，而方差小的变量几乎被忽略</a:t>
                </a:r>
                <a:r>
                  <a:rPr lang="zh-CN" altLang="en-US" sz="2400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。</a:t>
                </a:r>
                <a:endParaRPr lang="en-US" altLang="zh-CN" sz="2400" dirty="0" smtClean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 marL="342900" indent="-342900">
                  <a:buFont typeface="Wingdings" panose="05000000000000000000" pitchFamily="2" charset="2"/>
                  <a:buChar char="Ø"/>
                </a:pPr>
                <a:r>
                  <a:rPr lang="zh-CN" altLang="en-US" sz="2400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因此</a:t>
                </a:r>
                <a:r>
                  <a:rPr lang="zh-CN" altLang="en-US" sz="2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，对这两种情形，我们通常</a:t>
                </a:r>
                <a:r>
                  <a:rPr lang="zh-CN" altLang="en-US" sz="2400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先将</a:t>
                </a:r>
                <a:r>
                  <a:rPr lang="zh-CN" altLang="en-US" sz="2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各原始变量做标准化处理，然后从标准化变量的协方差矩阵出发求主成分。</a:t>
                </a:r>
                <a:r>
                  <a:rPr lang="zh-CN" altLang="en-US" sz="2400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常用的</a:t>
                </a:r>
                <a:r>
                  <a:rPr lang="zh-CN" altLang="en-US" sz="2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标准化变换为</a:t>
                </a:r>
                <a:r>
                  <a:rPr lang="zh-CN" altLang="en-US" sz="2400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：</a:t>
                </a:r>
                <a:endParaRPr lang="en-US" altLang="zh-CN" sz="2400" dirty="0" smtClean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 marL="342900" indent="-342900">
                  <a:buFont typeface="Wingdings" panose="05000000000000000000" pitchFamily="2" charset="2"/>
                  <a:buChar char="Ø"/>
                </a:pPr>
                <a:endParaRPr lang="en-US" altLang="zh-CN" sz="24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 marL="342900" indent="-342900">
                  <a:buFont typeface="Wingdings" panose="05000000000000000000" pitchFamily="2" charset="2"/>
                  <a:buChar char="Ø"/>
                </a:pPr>
                <a:r>
                  <a:rPr lang="zh-CN" altLang="en-US" sz="2400" dirty="0"/>
                  <a:t>其中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µ</m:t>
                        </m:r>
                      </m:e>
                      <m:sub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zh-CN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 dirty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sz="2400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zh-CN" sz="2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altLang="zh-CN" sz="2400" i="1" dirty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zh-CN" sz="2400" i="1" dirty="0" smtClean="0">
                            <a:latin typeface="Cambria Math" panose="02040503050406030204" pitchFamily="18" charset="0"/>
                          </a:rPr>
                          <m:t>𝑖𝑖</m:t>
                        </m:r>
                      </m:sub>
                    </m:sSub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z="2400" i="1" dirty="0">
                        <a:latin typeface="Cambria Math" panose="02040503050406030204" pitchFamily="18" charset="0"/>
                      </a:rPr>
                      <m:t>var</m:t>
                    </m:r>
                    <m:d>
                      <m:dPr>
                        <m:ctrlPr>
                          <a:rPr lang="en-US" altLang="zh-CN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 dirty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sz="2400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sz="2400" dirty="0"/>
                  <a:t>。</a:t>
                </a:r>
                <a14:m>
                  <m:oMath xmlns:m="http://schemas.openxmlformats.org/officeDocument/2006/math">
                    <m:r>
                      <a:rPr lang="zh-CN" altLang="en-US" sz="2400" i="1" dirty="0" smtClean="0">
                        <a:latin typeface="Cambria Math" panose="02040503050406030204" pitchFamily="18" charset="0"/>
                      </a:rPr>
                      <m:t>此时</m:t>
                    </m:r>
                    <m:r>
                      <a:rPr lang="zh-CN" altLang="en-US" sz="2400" i="1" dirty="0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zh-CN" sz="24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altLang="zh-CN" sz="24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(</m:t>
                        </m:r>
                        <m:sSubSup>
                          <m:sSubSupPr>
                            <m:ctrlPr>
                              <a:rPr lang="en-US" altLang="zh-CN" sz="2400" i="1" dirty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400" i="1" dirty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sz="24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sz="2400" i="1" dirty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, </m:t>
                        </m:r>
                        <m:sSubSup>
                          <m:sSubSupPr>
                            <m:ctrlPr>
                              <a:rPr lang="en-US" altLang="zh-CN" sz="2400" i="1" dirty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400" i="1" dirty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sz="24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zh-CN" sz="2400" i="1" dirty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, · · · , </m:t>
                        </m:r>
                        <m:sSubSup>
                          <m:sSubSupPr>
                            <m:ctrlPr>
                              <a:rPr lang="en-US" altLang="zh-CN" sz="2400" i="1" dirty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400" i="1" dirty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sz="2400" i="1" dirty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  <m:sup>
                            <m:r>
                              <a:rPr lang="en-US" altLang="zh-CN" sz="2400" i="1" dirty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2400" dirty="0"/>
                  <a:t>的协方差矩阵为原 始变量 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 dirty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sz="24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zh-CN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 dirty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sz="24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, · · · , </m:t>
                        </m:r>
                        <m:sSub>
                          <m:sSubPr>
                            <m:ctrlPr>
                              <a:rPr lang="en-US" altLang="zh-CN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 dirty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sz="2400" i="1" dirty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2400" dirty="0"/>
                  <a:t>的相关系数矩阵 </a:t>
                </a:r>
                <a14:m>
                  <m:oMath xmlns:m="http://schemas.openxmlformats.org/officeDocument/2006/math">
                    <m:r>
                      <a:rPr lang="el-GR" altLang="zh-CN" sz="2400" i="1" dirty="0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altLang="zh-CN" sz="2400" i="1" dirty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l-GR" altLang="zh-CN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l-GR" altLang="zh-CN" sz="2400" i="1" dirty="0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altLang="zh-CN" sz="2400" i="1" dirty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 )</m:t>
                        </m:r>
                      </m:e>
                      <m:sub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zh-CN" altLang="en-US" sz="2400" dirty="0" smtClean="0"/>
                  <a:t>，其中：</a:t>
                </a:r>
                <a:endParaRPr lang="en-US" altLang="zh-CN" sz="2400" dirty="0" smtClean="0"/>
              </a:p>
              <a:p>
                <a:endParaRPr lang="zh-CN" altLang="en-US" sz="24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mc:Choice>
        <mc:Fallback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515993"/>
                <a:ext cx="12131040" cy="4227311"/>
              </a:xfrm>
              <a:prstGeom prst="rect">
                <a:avLst/>
              </a:prstGeom>
              <a:blipFill>
                <a:blip r:embed="rId3"/>
                <a:stretch>
                  <a:fillRect l="-653" t="-1154" r="-55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0962" y="3761729"/>
            <a:ext cx="3196638" cy="74955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09281" y="5113368"/>
            <a:ext cx="3583199" cy="1080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17696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矩形 3"/>
          <p:cNvSpPr>
            <a:spLocks noChangeArrowheads="1"/>
          </p:cNvSpPr>
          <p:nvPr/>
        </p:nvSpPr>
        <p:spPr bwMode="auto">
          <a:xfrm>
            <a:off x="0" y="0"/>
            <a:ext cx="4470400" cy="6858000"/>
          </a:xfrm>
          <a:prstGeom prst="rect">
            <a:avLst/>
          </a:prstGeom>
          <a:solidFill>
            <a:schemeClr val="accent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grpSp>
        <p:nvGrpSpPr>
          <p:cNvPr id="16388" name="组合 14"/>
          <p:cNvGrpSpPr/>
          <p:nvPr/>
        </p:nvGrpSpPr>
        <p:grpSpPr bwMode="auto">
          <a:xfrm>
            <a:off x="7385050" y="1954213"/>
            <a:ext cx="3789363" cy="723900"/>
            <a:chOff x="0" y="0"/>
            <a:chExt cx="3788681" cy="724147"/>
          </a:xfrm>
        </p:grpSpPr>
        <p:sp>
          <p:nvSpPr>
            <p:cNvPr id="16395" name="矩形 12"/>
            <p:cNvSpPr>
              <a:spLocks noChangeArrowheads="1"/>
            </p:cNvSpPr>
            <p:nvPr/>
          </p:nvSpPr>
          <p:spPr bwMode="auto">
            <a:xfrm>
              <a:off x="0" y="0"/>
              <a:ext cx="1092746" cy="61135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b="1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zh-CN" altLang="en-US" b="1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目录</a:t>
              </a:r>
            </a:p>
          </p:txBody>
        </p:sp>
        <p:sp>
          <p:nvSpPr>
            <p:cNvPr id="17421" name="文本框 13"/>
            <p:cNvSpPr txBox="1">
              <a:spLocks noChangeArrowheads="1"/>
            </p:cNvSpPr>
            <p:nvPr/>
          </p:nvSpPr>
          <p:spPr bwMode="auto">
            <a:xfrm>
              <a:off x="1107876" y="201681"/>
              <a:ext cx="2680805" cy="5224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Font typeface="Arial" panose="020B0604020202020204" pitchFamily="34" charset="0"/>
                <a:buNone/>
                <a:defRPr/>
              </a:pPr>
              <a:r>
                <a:rPr lang="en-US" altLang="zh-CN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Contents</a:t>
              </a:r>
              <a:endPara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7413" name="文本框 15"/>
          <p:cNvSpPr txBox="1">
            <a:spLocks noChangeArrowheads="1"/>
          </p:cNvSpPr>
          <p:nvPr/>
        </p:nvSpPr>
        <p:spPr bwMode="auto">
          <a:xfrm>
            <a:off x="7385050" y="3044518"/>
            <a:ext cx="3575050" cy="2492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zh-CN" altLang="en-US" sz="2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</a:t>
            </a:r>
            <a:r>
              <a:rPr lang="zh-CN" altLang="en-US" sz="2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、简介</a:t>
            </a:r>
            <a:endParaRPr lang="en-US" altLang="zh-CN" sz="26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zh-CN" altLang="en-US" sz="2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二、总体的主成分</a:t>
            </a:r>
            <a:endParaRPr lang="en-US" altLang="zh-CN" sz="26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zh-CN" altLang="en-US" sz="2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三、样本主成分</a:t>
            </a:r>
            <a:endParaRPr lang="en-US" altLang="zh-CN" sz="26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zh-CN" altLang="en-US" sz="2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四、非线性主成分分析</a:t>
            </a:r>
            <a:endParaRPr lang="en-US" altLang="zh-CN" sz="26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zh-CN" altLang="en-US" sz="2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五、主成分分析实践</a:t>
            </a:r>
            <a:endParaRPr lang="en-US" altLang="zh-CN" sz="26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zh-CN" altLang="en-US" sz="2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六、总结</a:t>
            </a:r>
            <a:endParaRPr lang="zh-CN" altLang="en-US" sz="26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6394" name="直接连接符 22"/>
          <p:cNvCxnSpPr>
            <a:cxnSpLocks noChangeShapeType="1"/>
          </p:cNvCxnSpPr>
          <p:nvPr/>
        </p:nvCxnSpPr>
        <p:spPr bwMode="auto">
          <a:xfrm>
            <a:off x="7138312" y="2801938"/>
            <a:ext cx="3511550" cy="0"/>
          </a:xfrm>
          <a:prstGeom prst="line">
            <a:avLst/>
          </a:prstGeom>
          <a:noFill/>
          <a:ln w="6350">
            <a:solidFill>
              <a:srgbClr val="7F7F7F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9" name="圆角矩形 7"/>
          <p:cNvSpPr>
            <a:spLocks noChangeArrowheads="1"/>
          </p:cNvSpPr>
          <p:nvPr/>
        </p:nvSpPr>
        <p:spPr bwMode="auto">
          <a:xfrm rot="2700000">
            <a:off x="331788" y="2235200"/>
            <a:ext cx="1250950" cy="1285875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 eaLnBrk="0" hangingPunc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20" name="任意多边形 8"/>
          <p:cNvSpPr/>
          <p:nvPr/>
        </p:nvSpPr>
        <p:spPr bwMode="auto">
          <a:xfrm rot="2700000">
            <a:off x="-668338" y="4121150"/>
            <a:ext cx="1335088" cy="1335088"/>
          </a:xfrm>
          <a:custGeom>
            <a:avLst/>
            <a:gdLst>
              <a:gd name="T0" fmla="*/ 0 w 1335134"/>
              <a:gd name="T1" fmla="*/ 0 h 1335134"/>
              <a:gd name="T2" fmla="*/ 1058749 w 1335134"/>
              <a:gd name="T3" fmla="*/ 0 h 1335134"/>
              <a:gd name="T4" fmla="*/ 1334904 w 1335134"/>
              <a:gd name="T5" fmla="*/ 276155 h 1335134"/>
              <a:gd name="T6" fmla="*/ 1334904 w 1335134"/>
              <a:gd name="T7" fmla="*/ 1334904 h 1335134"/>
              <a:gd name="T8" fmla="*/ 0 w 1335134"/>
              <a:gd name="T9" fmla="*/ 0 h 133513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335134" h="1335134">
                <a:moveTo>
                  <a:pt x="0" y="0"/>
                </a:moveTo>
                <a:lnTo>
                  <a:pt x="1058929" y="0"/>
                </a:lnTo>
                <a:cubicBezTo>
                  <a:pt x="1211473" y="0"/>
                  <a:pt x="1335134" y="123661"/>
                  <a:pt x="1335134" y="276205"/>
                </a:cubicBezTo>
                <a:lnTo>
                  <a:pt x="1335134" y="1335134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22" name="圆角矩形 14"/>
          <p:cNvSpPr>
            <a:spLocks noChangeArrowheads="1"/>
          </p:cNvSpPr>
          <p:nvPr/>
        </p:nvSpPr>
        <p:spPr bwMode="auto">
          <a:xfrm rot="2700000">
            <a:off x="4763294" y="2721769"/>
            <a:ext cx="627063" cy="644525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 eaLnBrk="0" hangingPunc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23" name="圆角矩形 15"/>
          <p:cNvSpPr>
            <a:spLocks noChangeArrowheads="1"/>
          </p:cNvSpPr>
          <p:nvPr/>
        </p:nvSpPr>
        <p:spPr bwMode="auto">
          <a:xfrm rot="2700000">
            <a:off x="989807" y="3877469"/>
            <a:ext cx="503237" cy="517525"/>
          </a:xfrm>
          <a:prstGeom prst="roundRect">
            <a:avLst>
              <a:gd name="adj" fmla="val 16667"/>
            </a:avLst>
          </a:prstGeom>
          <a:solidFill>
            <a:srgbClr val="5E587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 eaLnBrk="0" hangingPunc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pic>
        <p:nvPicPr>
          <p:cNvPr id="24" name="图片 1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3538" y="2036763"/>
            <a:ext cx="3103562" cy="312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Freeform 44"/>
          <p:cNvSpPr/>
          <p:nvPr/>
        </p:nvSpPr>
        <p:spPr bwMode="auto">
          <a:xfrm>
            <a:off x="2046288" y="4291013"/>
            <a:ext cx="334962" cy="334962"/>
          </a:xfrm>
          <a:custGeom>
            <a:avLst/>
            <a:gdLst>
              <a:gd name="T0" fmla="*/ 0 w 175"/>
              <a:gd name="T1" fmla="*/ 2147483647 h 175"/>
              <a:gd name="T2" fmla="*/ 2147483647 w 175"/>
              <a:gd name="T3" fmla="*/ 2147483647 h 175"/>
              <a:gd name="T4" fmla="*/ 2147483647 w 175"/>
              <a:gd name="T5" fmla="*/ 2147483647 h 175"/>
              <a:gd name="T6" fmla="*/ 2147483647 w 175"/>
              <a:gd name="T7" fmla="*/ 0 h 175"/>
              <a:gd name="T8" fmla="*/ 0 w 175"/>
              <a:gd name="T9" fmla="*/ 2147483647 h 17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75" h="175">
                <a:moveTo>
                  <a:pt x="0" y="93"/>
                </a:moveTo>
                <a:lnTo>
                  <a:pt x="82" y="93"/>
                </a:lnTo>
                <a:lnTo>
                  <a:pt x="82" y="175"/>
                </a:lnTo>
                <a:lnTo>
                  <a:pt x="175" y="0"/>
                </a:lnTo>
                <a:lnTo>
                  <a:pt x="0" y="9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flip dir="r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034405" y="825761"/>
            <a:ext cx="389241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 smtClean="0">
                <a:solidFill>
                  <a:schemeClr val="accent3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标准化变量的主成分</a:t>
            </a:r>
            <a:endParaRPr lang="en-US" altLang="zh-CN" sz="3200" b="1" dirty="0">
              <a:solidFill>
                <a:schemeClr val="accent3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0" y="1515993"/>
            <a:ext cx="1213104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因此我们只需要直接从相关系数</a:t>
            </a:r>
            <a:r>
              <a:rPr lang="zh-CN" altLang="en-US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矩阵</a:t>
            </a:r>
            <a:r>
              <a:rPr lang="en-US" altLang="zh-CN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ρ</a:t>
            </a:r>
            <a:r>
              <a:rPr lang="zh-CN" altLang="en-US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出发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求主成分，此时的主成分分析将均等</a:t>
            </a:r>
            <a:r>
              <a:rPr lang="zh-CN" altLang="en-US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地对待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每一个原始变量。从相关系数矩阵出发求的主成分与从协方差矩阵出发是</a:t>
            </a:r>
            <a:r>
              <a:rPr lang="zh-CN" altLang="en-US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完全类似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的，并且主成分的一些性质具有更简单的数学</a:t>
            </a:r>
            <a:r>
              <a:rPr lang="zh-CN" altLang="en-US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形式。</a:t>
            </a:r>
            <a:endParaRPr lang="zh-CN" altLang="en-US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646" y="2716322"/>
            <a:ext cx="7641091" cy="3659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685457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034405" y="825761"/>
            <a:ext cx="389241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 smtClean="0">
                <a:solidFill>
                  <a:schemeClr val="accent3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标准化变量的主成分</a:t>
            </a:r>
            <a:endParaRPr lang="en-US" altLang="zh-CN" sz="3200" b="1" dirty="0">
              <a:solidFill>
                <a:schemeClr val="accent3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/>
          <a:srcRect l="3383" t="480" r="6321" b="35034"/>
          <a:stretch/>
        </p:blipFill>
        <p:spPr>
          <a:xfrm>
            <a:off x="243840" y="1838960"/>
            <a:ext cx="6309360" cy="42204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2503" y="1838960"/>
            <a:ext cx="6227577" cy="2411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204201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034405" y="825761"/>
            <a:ext cx="389241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 smtClean="0">
                <a:solidFill>
                  <a:schemeClr val="accent3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标准化变量的主成分</a:t>
            </a:r>
            <a:endParaRPr lang="en-US" altLang="zh-CN" sz="3200" b="1" dirty="0">
              <a:solidFill>
                <a:schemeClr val="accent3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742" y="1410536"/>
            <a:ext cx="7615698" cy="5012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811973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5187950" y="-9525"/>
            <a:ext cx="1816100" cy="264522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5203372" y="1751311"/>
            <a:ext cx="1778000" cy="1778000"/>
          </a:xfrm>
          <a:prstGeom prst="ellipse">
            <a:avLst/>
          </a:prstGeom>
          <a:solidFill>
            <a:schemeClr val="accent3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" name="文本框 21"/>
          <p:cNvSpPr txBox="1"/>
          <p:nvPr/>
        </p:nvSpPr>
        <p:spPr>
          <a:xfrm>
            <a:off x="5362782" y="2078861"/>
            <a:ext cx="14420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CN" altLang="en-US" sz="72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203372" y="6438900"/>
            <a:ext cx="1817882" cy="48316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TextBox 7"/>
          <p:cNvSpPr txBox="1"/>
          <p:nvPr/>
        </p:nvSpPr>
        <p:spPr>
          <a:xfrm>
            <a:off x="3170992" y="4040257"/>
            <a:ext cx="6622365" cy="18876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zh-CN" altLang="en-US" sz="8000" b="1" dirty="0" smtClean="0">
                <a:solidFill>
                  <a:schemeClr val="accent3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样本主成分</a:t>
            </a:r>
            <a:endParaRPr lang="en-US" altLang="zh-CN" sz="8000" b="1" dirty="0">
              <a:solidFill>
                <a:schemeClr val="accent3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ctr">
              <a:lnSpc>
                <a:spcPts val="7000"/>
              </a:lnSpc>
            </a:pPr>
            <a:r>
              <a:rPr lang="en-US" altLang="zh-CN" sz="4000" b="1" dirty="0" smtClean="0">
                <a:solidFill>
                  <a:schemeClr val="bg2">
                    <a:lumMod val="50000"/>
                  </a:schemeClr>
                </a:solidFill>
                <a:cs typeface="Times New Roman" panose="02020603050405020304" pitchFamily="18" charset="0"/>
              </a:rPr>
              <a:t>Sample principal component</a:t>
            </a:r>
            <a:endParaRPr lang="en-US" altLang="zh-CN" sz="4000" b="1" dirty="0">
              <a:solidFill>
                <a:schemeClr val="bg2">
                  <a:lumMod val="50000"/>
                </a:schemeClr>
              </a:solidFill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>
    <p:pull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/>
          <a:srcRect t="2311" r="1748"/>
          <a:stretch/>
        </p:blipFill>
        <p:spPr>
          <a:xfrm>
            <a:off x="806951" y="864248"/>
            <a:ext cx="7482559" cy="495678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8551" y="5821032"/>
            <a:ext cx="7616740" cy="671207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/>
          <a:srcRect r="4644" b="37346"/>
          <a:stretch/>
        </p:blipFill>
        <p:spPr>
          <a:xfrm>
            <a:off x="137022" y="1061605"/>
            <a:ext cx="6832738" cy="376261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8737" y="3652299"/>
            <a:ext cx="5986222" cy="2526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837203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231" y="1410904"/>
            <a:ext cx="8612089" cy="4258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222952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5187950" y="-9525"/>
            <a:ext cx="1816100" cy="264522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5203372" y="1751311"/>
            <a:ext cx="1778000" cy="1778000"/>
          </a:xfrm>
          <a:prstGeom prst="ellipse">
            <a:avLst/>
          </a:prstGeom>
          <a:solidFill>
            <a:schemeClr val="accent3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" name="文本框 21"/>
          <p:cNvSpPr txBox="1"/>
          <p:nvPr/>
        </p:nvSpPr>
        <p:spPr>
          <a:xfrm>
            <a:off x="5362782" y="2078861"/>
            <a:ext cx="14420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zh-CN" altLang="en-US" sz="72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203372" y="6438900"/>
            <a:ext cx="1817882" cy="48316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801382" y="3856861"/>
            <a:ext cx="8564880" cy="18876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zh-CN" altLang="en-US" sz="8000" b="1" dirty="0" smtClean="0">
                <a:solidFill>
                  <a:schemeClr val="accent3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非线性主成分分析</a:t>
            </a:r>
            <a:endParaRPr lang="en-US" altLang="zh-CN" sz="8000" b="1" dirty="0" smtClean="0">
              <a:solidFill>
                <a:schemeClr val="accent3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ctr">
              <a:lnSpc>
                <a:spcPts val="7000"/>
              </a:lnSpc>
            </a:pPr>
            <a:r>
              <a:rPr lang="en-US" altLang="zh-CN" sz="4000" b="1" dirty="0" smtClean="0">
                <a:solidFill>
                  <a:schemeClr val="bg2">
                    <a:lumMod val="50000"/>
                  </a:schemeClr>
                </a:solidFill>
                <a:cs typeface="Times New Roman" panose="02020603050405020304" pitchFamily="18" charset="0"/>
              </a:rPr>
              <a:t>Nonlinear principal component analysis</a:t>
            </a:r>
            <a:endParaRPr lang="zh-CN" altLang="en-US" sz="4000" b="1" dirty="0">
              <a:solidFill>
                <a:schemeClr val="bg2">
                  <a:lumMod val="50000"/>
                </a:schemeClr>
              </a:solidFill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>
    <p:pull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/>
              <p:cNvSpPr txBox="1"/>
              <p:nvPr/>
            </p:nvSpPr>
            <p:spPr>
              <a:xfrm>
                <a:off x="0" y="2740491"/>
                <a:ext cx="12013323" cy="36317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lnSpc>
                    <a:spcPts val="4400"/>
                  </a:lnSpc>
                  <a:spcAft>
                    <a:spcPts val="1200"/>
                  </a:spcAft>
                  <a:buFont typeface="Wingdings" panose="05000000000000000000" pitchFamily="2" charset="2"/>
                  <a:buChar char="Ø"/>
                </a:pPr>
                <a:r>
                  <a:rPr lang="zh-CN" altLang="en-US" sz="2400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核主成分分析（</a:t>
                </a:r>
                <a:r>
                  <a:rPr lang="en-US" altLang="zh-CN" sz="2400" dirty="0">
                    <a:latin typeface="Arial" panose="020B0604020202020204" pitchFamily="34" charset="0"/>
                    <a:ea typeface="楷体" panose="02010609060101010101" pitchFamily="49" charset="-122"/>
                    <a:cs typeface="Arial" panose="020B0604020202020204" pitchFamily="34" charset="0"/>
                  </a:rPr>
                  <a:t>Kernel Principal Component Analysis, KPCA</a:t>
                </a:r>
                <a:r>
                  <a:rPr lang="zh-CN" altLang="en-US" sz="2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）是对传统</a:t>
                </a:r>
                <a:r>
                  <a:rPr lang="zh-CN" altLang="en-US" sz="2400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主成分分析</a:t>
                </a:r>
                <a:r>
                  <a:rPr lang="zh-CN" altLang="en-US" sz="2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（</a:t>
                </a:r>
                <a:r>
                  <a:rPr lang="en-US" altLang="zh-CN" sz="2400" dirty="0">
                    <a:latin typeface="Arial" panose="020B0604020202020204" pitchFamily="34" charset="0"/>
                    <a:ea typeface="楷体" panose="02010609060101010101" pitchFamily="49" charset="-122"/>
                    <a:cs typeface="Arial" panose="020B0604020202020204" pitchFamily="34" charset="0"/>
                  </a:rPr>
                  <a:t>PCA</a:t>
                </a:r>
                <a:r>
                  <a:rPr lang="zh-CN" altLang="en-US" sz="2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）算法的非线性拓展。简单地说，通过将非线性不可分问题映射到维度更高 的特征空间，使其在新的特征空间上线性可分</a:t>
                </a:r>
                <a:r>
                  <a:rPr lang="zh-CN" altLang="en-US" sz="2400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。</a:t>
                </a:r>
                <a:endParaRPr lang="en-US" altLang="zh-CN" sz="2400" dirty="0" smtClean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 marL="457200" indent="-457200">
                  <a:lnSpc>
                    <a:spcPts val="4400"/>
                  </a:lnSpc>
                  <a:spcAft>
                    <a:spcPts val="1200"/>
                  </a:spcAft>
                  <a:buFont typeface="Wingdings" panose="05000000000000000000" pitchFamily="2" charset="2"/>
                  <a:buChar char="Ø"/>
                </a:pPr>
                <a:r>
                  <a:rPr lang="zh-CN" altLang="en-US" sz="2400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设</a:t>
                </a:r>
                <a:r>
                  <a:rPr lang="zh-CN" altLang="en-US" sz="2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样本数据矩阵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𝑋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</m:t>
                    </m:r>
                    <m:sSup>
                      <m:sSup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p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sz="2400" i="1" dirty="0" smtClean="0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</m:ctrlPr>
                          </m:sSubPr>
                          <m:e>
                            <m:r>
                              <a:rPr lang="en-US" altLang="zh-CN" sz="2400" i="1" dirty="0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sz="2400" i="1" dirty="0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400" i="1" dirty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, · · · , </m:t>
                        </m:r>
                        <m:sSub>
                          <m:sSubPr>
                            <m:ctrlPr>
                              <a:rPr lang="en-US" altLang="zh-CN" sz="2400" i="1" dirty="0" smtClean="0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</m:ctrlPr>
                          </m:sSubPr>
                          <m:e>
                            <m:r>
                              <a:rPr lang="en-US" altLang="zh-CN" sz="2400" i="1" dirty="0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sz="2400" i="1" dirty="0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𝑛</m:t>
                            </m:r>
                          </m:sub>
                        </m:sSub>
                        <m:r>
                          <a:rPr lang="en-US" altLang="zh-CN" sz="2400" i="1" dirty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)</m:t>
                        </m:r>
                      </m:e>
                      <m:sup>
                        <m:r>
                          <a:rPr lang="en-US" altLang="zh-CN" sz="2400" i="1" dirty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𝑇</m:t>
                        </m:r>
                      </m:sup>
                    </m:sSup>
                    <m:r>
                      <a:rPr lang="zh-CN" altLang="en-US" sz="2400" i="1" dirty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，</m:t>
                    </m:r>
                  </m:oMath>
                </a14:m>
                <a:r>
                  <a:rPr lang="zh-CN" altLang="en-US" sz="2400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其中</a:t>
                </a:r>
                <a:r>
                  <a:rPr lang="en-US" altLang="zh-CN" sz="2400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p</a:t>
                </a:r>
                <a:r>
                  <a:rPr lang="zh-CN" altLang="en-US" sz="2400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表示</a:t>
                </a:r>
                <a:r>
                  <a:rPr lang="zh-CN" altLang="en-US" sz="2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特征维数，</a:t>
                </a:r>
                <a:r>
                  <a:rPr lang="en-US" altLang="zh-CN" sz="2400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n</a:t>
                </a:r>
                <a:r>
                  <a:rPr lang="zh-CN" altLang="en-US" sz="2400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表示</a:t>
                </a:r>
                <a:r>
                  <a:rPr lang="zh-CN" altLang="en-US" sz="2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样本数。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𝑋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 ∈ </m:t>
                    </m:r>
                    <m:sSup>
                      <m:sSupPr>
                        <m:ctrlPr>
                          <a:rPr lang="en-US" altLang="zh-CN" sz="2400" i="1" dirty="0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pPr>
                      <m:e>
                        <m:r>
                          <a:rPr lang="en-US" altLang="zh-CN" sz="24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n-US" altLang="zh-CN" sz="2400" i="1" dirty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𝑝</m:t>
                        </m:r>
                      </m:sup>
                    </m:sSup>
                  </m:oMath>
                </a14:m>
                <a:r>
                  <a:rPr lang="zh-CN" altLang="en-US" sz="2400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为取自</a:t>
                </a:r>
                <a:r>
                  <a:rPr lang="en-US" altLang="zh-CN" sz="2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X</a:t>
                </a:r>
                <a:r>
                  <a:rPr lang="zh-CN" altLang="en-US" sz="2400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的</a:t>
                </a:r>
                <a:r>
                  <a:rPr lang="zh-CN" altLang="en-US" sz="2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一个</a:t>
                </a:r>
                <a:r>
                  <a:rPr lang="zh-CN" altLang="en-US" sz="2400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简单随机样本</a:t>
                </a:r>
                <a:r>
                  <a:rPr lang="zh-CN" altLang="en-US" sz="2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，</a:t>
                </a:r>
                <a:r>
                  <a:rPr lang="zh-CN" altLang="en-US" sz="2400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为了</a:t>
                </a:r>
                <a:r>
                  <a:rPr lang="zh-CN" altLang="en-US" sz="2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将其映射到维度更高</a:t>
                </a:r>
                <a:r>
                  <a:rPr lang="zh-CN" altLang="en-US" sz="2400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的</a:t>
                </a:r>
                <a:r>
                  <a:rPr lang="en-US" altLang="zh-CN" sz="2400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k</a:t>
                </a:r>
                <a:r>
                  <a:rPr lang="zh-CN" altLang="en-US" sz="2400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维</a:t>
                </a:r>
                <a:r>
                  <a:rPr lang="zh-CN" altLang="en-US" sz="2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子空间，定义如下非线性映射</a:t>
                </a:r>
                <a:r>
                  <a:rPr lang="zh-CN" altLang="en-US" sz="2400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函数</a:t>
                </a:r>
                <a:r>
                  <a:rPr lang="en-US" altLang="zh-CN" sz="2400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ϕ:</a:t>
                </a:r>
                <a:endParaRPr lang="en-US" altLang="zh-CN" sz="2400" dirty="0">
                  <a:latin typeface="楷体" panose="02010609060101010101" pitchFamily="49" charset="-122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740491"/>
                <a:ext cx="12013323" cy="3631763"/>
              </a:xfrm>
              <a:prstGeom prst="rect">
                <a:avLst/>
              </a:prstGeom>
              <a:blipFill>
                <a:blip r:embed="rId3"/>
                <a:stretch>
                  <a:fillRect l="-660" r="-355" b="-184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矩形 2"/>
          <p:cNvSpPr/>
          <p:nvPr/>
        </p:nvSpPr>
        <p:spPr>
          <a:xfrm>
            <a:off x="4700876" y="2166302"/>
            <a:ext cx="265649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 smtClean="0">
                <a:solidFill>
                  <a:schemeClr val="accent3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核主成分分析</a:t>
            </a:r>
            <a:endParaRPr lang="en-US" altLang="zh-CN" sz="3200" b="1" dirty="0">
              <a:solidFill>
                <a:schemeClr val="accent3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3497178" y="4069060"/>
            <a:ext cx="15345268" cy="47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-1" y="1014809"/>
            <a:ext cx="12013323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传统主成分分析一般适应于线性降维，其对于非线性数据往往不能达到较好</a:t>
            </a:r>
            <a:r>
              <a:rPr lang="zh-CN" altLang="en-US" sz="2400" dirty="0" smtClean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的效果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，例如，不同人之间的人脸图像存在非线性关系，用传统的线性主成分分析</a:t>
            </a:r>
            <a:r>
              <a:rPr lang="zh-CN" altLang="en-US" sz="2400" dirty="0" smtClean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结果不尽人意。下面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介绍几种非线性主成分分析算法。</a:t>
            </a:r>
            <a:endParaRPr lang="zh-CN" altLang="en-US" sz="2400" dirty="0">
              <a:latin typeface="楷体" panose="02010609060101010101" pitchFamily="49" charset="-122"/>
              <a:ea typeface="楷体" panose="02010609060101010101" pitchFamily="49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9291" y="5697059"/>
            <a:ext cx="3078433" cy="675195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-1" y="2257015"/>
            <a:ext cx="12192001" cy="28244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ts val="4400"/>
              </a:lnSpc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换句话说，利用 </a:t>
            </a:r>
            <a:r>
              <a:rPr lang="en-US" altLang="zh-CN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KPCA</a:t>
            </a:r>
            <a:r>
              <a:rPr lang="zh-CN" altLang="en-US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可以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通过非线性变换将数据映射到一个高维空间，</a:t>
            </a:r>
            <a:r>
              <a:rPr lang="zh-CN" altLang="en-US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然后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在此高维空间中使用</a:t>
            </a:r>
            <a:r>
              <a:rPr lang="zh-CN" altLang="en-US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标准</a:t>
            </a:r>
            <a:r>
              <a:rPr lang="en-US" altLang="zh-CN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PCA</a:t>
            </a:r>
            <a:r>
              <a:rPr lang="zh-CN" altLang="en-US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将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其映射到另外一个低维空间中，并通过线性</a:t>
            </a:r>
            <a:r>
              <a:rPr lang="zh-CN" altLang="en-US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分类器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进行划分。但是，由于协方差矩阵每个元素都是向量的内积，因此映射到高</a:t>
            </a:r>
            <a:r>
              <a:rPr lang="zh-CN" altLang="en-US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维度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空间后，向量维度增加，计算量大幅度增大。故而，可以利用核函数忽略</a:t>
            </a:r>
            <a:r>
              <a:rPr lang="zh-CN" altLang="en-US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映射函数的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具体形式，直接得到低维数据映射到高维后的内积</a:t>
            </a:r>
            <a:r>
              <a:rPr lang="zh-CN" altLang="en-US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  <a:endParaRPr lang="en-US" altLang="zh-CN" sz="24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678413" y="969820"/>
            <a:ext cx="265649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 smtClean="0">
                <a:solidFill>
                  <a:schemeClr val="accent3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核主成分分析</a:t>
            </a:r>
            <a:endParaRPr lang="en-US" altLang="zh-CN" sz="3200" b="1" dirty="0">
              <a:solidFill>
                <a:schemeClr val="accent3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3497178" y="4069060"/>
            <a:ext cx="15345268" cy="47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7783358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5187950" y="-9525"/>
            <a:ext cx="1816100" cy="264522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5203372" y="1751311"/>
            <a:ext cx="1778000" cy="1778000"/>
          </a:xfrm>
          <a:prstGeom prst="ellipse">
            <a:avLst/>
          </a:prstGeom>
          <a:solidFill>
            <a:schemeClr val="accent3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" name="文本框 21"/>
          <p:cNvSpPr txBox="1"/>
          <p:nvPr/>
        </p:nvSpPr>
        <p:spPr>
          <a:xfrm>
            <a:off x="5362782" y="2078861"/>
            <a:ext cx="14420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b="1" dirty="0">
                <a:solidFill>
                  <a:schemeClr val="bg1"/>
                </a:solidFill>
                <a:latin typeface="Times New Roman" panose="02020603050405020304" pitchFamily="18" charset="0"/>
                <a:ea typeface="Roboto" pitchFamily="2" charset="0"/>
                <a:cs typeface="Times New Roman" panose="02020603050405020304" pitchFamily="18" charset="0"/>
              </a:rPr>
              <a:t>1</a:t>
            </a:r>
            <a:endParaRPr lang="zh-CN" altLang="en-US" sz="72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203372" y="6438900"/>
            <a:ext cx="1817882" cy="48316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TextBox 7"/>
          <p:cNvSpPr txBox="1"/>
          <p:nvPr/>
        </p:nvSpPr>
        <p:spPr>
          <a:xfrm>
            <a:off x="3239020" y="4084756"/>
            <a:ext cx="5689604" cy="17986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zh-CN" altLang="en-US" sz="8000" b="1" dirty="0" smtClean="0">
                <a:solidFill>
                  <a:schemeClr val="accent3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简介</a:t>
            </a:r>
            <a:endParaRPr lang="en-US" altLang="zh-CN" sz="8000" b="1" dirty="0" smtClean="0">
              <a:solidFill>
                <a:schemeClr val="accent3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ctr">
              <a:lnSpc>
                <a:spcPts val="7000"/>
              </a:lnSpc>
            </a:pPr>
            <a:r>
              <a:rPr lang="en-US" altLang="zh-CN" sz="4000" b="1" dirty="0" smtClean="0">
                <a:solidFill>
                  <a:schemeClr val="bg2">
                    <a:lumMod val="50000"/>
                  </a:schemeClr>
                </a:solidFill>
                <a:latin typeface="+mn-lt"/>
                <a:cs typeface="Times New Roman" panose="02020603050405020304" pitchFamily="18" charset="0"/>
              </a:rPr>
              <a:t>Introduction</a:t>
            </a:r>
            <a:endParaRPr lang="zh-CN" altLang="en-US" sz="4000" b="1" dirty="0">
              <a:solidFill>
                <a:schemeClr val="bg2">
                  <a:lumMod val="50000"/>
                </a:schemeClr>
              </a:solidFill>
              <a:latin typeface="+mn-lt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>
    <p:pull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678413" y="969820"/>
            <a:ext cx="265649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 smtClean="0">
                <a:solidFill>
                  <a:schemeClr val="accent3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核主成分分析</a:t>
            </a:r>
            <a:endParaRPr lang="en-US" altLang="zh-CN" sz="3200" b="1" dirty="0">
              <a:solidFill>
                <a:schemeClr val="accent3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3497178" y="4069060"/>
            <a:ext cx="15345268" cy="47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/>
          <a:srcRect r="-1510" b="23084"/>
          <a:stretch/>
        </p:blipFill>
        <p:spPr>
          <a:xfrm>
            <a:off x="1627331" y="1668524"/>
            <a:ext cx="8630765" cy="4614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836258"/>
      </p:ext>
    </p:extLst>
  </p:cSld>
  <p:clrMapOvr>
    <a:masterClrMapping/>
  </p:clrMapOvr>
  <p:transition spd="slow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678413" y="969820"/>
            <a:ext cx="265649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 smtClean="0">
                <a:solidFill>
                  <a:schemeClr val="accent3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核主成分分析</a:t>
            </a:r>
            <a:endParaRPr lang="en-US" altLang="zh-CN" sz="3200" b="1" dirty="0">
              <a:solidFill>
                <a:schemeClr val="accent3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8749" y="1890398"/>
            <a:ext cx="8539349" cy="11371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4"/>
          <a:srcRect t="4418" r="1473"/>
          <a:stretch/>
        </p:blipFill>
        <p:spPr>
          <a:xfrm>
            <a:off x="1718749" y="3027548"/>
            <a:ext cx="8675982" cy="3041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422980"/>
      </p:ext>
    </p:extLst>
  </p:cSld>
  <p:clrMapOvr>
    <a:masterClrMapping/>
  </p:clrMapOvr>
  <p:transition spd="slow">
    <p:push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946893" y="715820"/>
            <a:ext cx="265649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 smtClean="0">
                <a:solidFill>
                  <a:schemeClr val="accent3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核主成分分析</a:t>
            </a:r>
            <a:endParaRPr lang="en-US" altLang="zh-CN" sz="3200" b="1" dirty="0">
              <a:solidFill>
                <a:schemeClr val="accent3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/>
          <a:srcRect l="2303" t="-373" r="29541" b="46264"/>
          <a:stretch/>
        </p:blipFill>
        <p:spPr>
          <a:xfrm>
            <a:off x="0" y="1798320"/>
            <a:ext cx="5318906" cy="338328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/>
          <a:srcRect l="3125" t="53660" r="3506"/>
          <a:stretch/>
        </p:blipFill>
        <p:spPr>
          <a:xfrm>
            <a:off x="5212079" y="1920240"/>
            <a:ext cx="6898641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765103"/>
      </p:ext>
    </p:extLst>
  </p:cSld>
  <p:clrMapOvr>
    <a:masterClrMapping/>
  </p:clrMapOvr>
  <p:transition spd="slow">
    <p:push dir="u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586973" y="919020"/>
            <a:ext cx="265649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 smtClean="0">
                <a:solidFill>
                  <a:schemeClr val="accent3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核主成分分析</a:t>
            </a:r>
            <a:endParaRPr lang="en-US" altLang="zh-CN" sz="3200" b="1" dirty="0">
              <a:solidFill>
                <a:schemeClr val="accent3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5198" y="2220547"/>
            <a:ext cx="8083682" cy="2933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160629"/>
      </p:ext>
    </p:extLst>
  </p:cSld>
  <p:clrMapOvr>
    <a:masterClrMapping/>
  </p:clrMapOvr>
  <p:transition spd="slow">
    <p:push dir="u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804653" y="847900"/>
            <a:ext cx="410240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 smtClean="0">
                <a:solidFill>
                  <a:schemeClr val="accent3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t-SNE</a:t>
            </a:r>
            <a:r>
              <a:rPr lang="zh-CN" altLang="en-US" sz="3200" b="1" dirty="0" smtClean="0">
                <a:solidFill>
                  <a:schemeClr val="accent3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非线性</a:t>
            </a:r>
            <a:r>
              <a:rPr lang="zh-CN" altLang="en-US" sz="3200" b="1" dirty="0">
                <a:solidFill>
                  <a:schemeClr val="accent3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降维算法</a:t>
            </a:r>
            <a:endParaRPr lang="en-US" altLang="zh-CN" sz="3200" b="1" dirty="0">
              <a:solidFill>
                <a:schemeClr val="accent3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矩形 3"/>
              <p:cNvSpPr/>
              <p:nvPr/>
            </p:nvSpPr>
            <p:spPr>
              <a:xfrm>
                <a:off x="0" y="1432675"/>
                <a:ext cx="12081625" cy="489364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sz="2400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t </a:t>
                </a:r>
                <a:r>
                  <a:rPr lang="zh-CN" altLang="en-US" sz="2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分布随机邻域嵌入（</a:t>
                </a:r>
                <a:r>
                  <a:rPr lang="en-US" altLang="zh-CN" sz="2400" dirty="0">
                    <a:latin typeface="Arial" panose="020B0604020202020204" pitchFamily="34" charset="0"/>
                    <a:ea typeface="楷体" panose="02010609060101010101" pitchFamily="49" charset="-122"/>
                    <a:cs typeface="Arial" panose="020B0604020202020204" pitchFamily="34" charset="0"/>
                  </a:rPr>
                  <a:t>t-distributed stochastic neighbor embedding t-SNE</a:t>
                </a:r>
                <a:r>
                  <a:rPr lang="zh-CN" altLang="en-US" sz="2400" dirty="0">
                    <a:latin typeface="Arial" panose="020B0604020202020204" pitchFamily="34" charset="0"/>
                    <a:ea typeface="楷体" panose="02010609060101010101" pitchFamily="49" charset="-122"/>
                    <a:cs typeface="Arial" panose="020B0604020202020204" pitchFamily="34" charset="0"/>
                  </a:rPr>
                  <a:t>）</a:t>
                </a:r>
                <a:r>
                  <a:rPr lang="zh-CN" altLang="en-US" sz="2400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是一</a:t>
                </a:r>
                <a:r>
                  <a:rPr lang="zh-CN" altLang="en-US" sz="2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种针对高维数据的非线性降维算法，</a:t>
                </a:r>
                <a:r>
                  <a:rPr lang="zh-CN" altLang="en-US" sz="2400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在</a:t>
                </a:r>
                <a:r>
                  <a:rPr lang="en-US" altLang="zh-CN" sz="2400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2008</a:t>
                </a:r>
                <a:r>
                  <a:rPr lang="zh-CN" altLang="en-US" sz="2400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年</a:t>
                </a:r>
                <a:r>
                  <a:rPr lang="zh-CN" altLang="en-US" sz="2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由 </a:t>
                </a:r>
                <a:r>
                  <a:rPr lang="en-US" altLang="zh-CN" sz="2400" dirty="0">
                    <a:latin typeface="Arial" panose="020B0604020202020204" pitchFamily="34" charset="0"/>
                    <a:ea typeface="楷体" panose="02010609060101010101" pitchFamily="49" charset="-122"/>
                    <a:cs typeface="Arial" panose="020B0604020202020204" pitchFamily="34" charset="0"/>
                  </a:rPr>
                  <a:t>Laurens van der </a:t>
                </a:r>
                <a:r>
                  <a:rPr lang="en-US" altLang="zh-CN" sz="2400" dirty="0" err="1">
                    <a:latin typeface="Arial" panose="020B0604020202020204" pitchFamily="34" charset="0"/>
                    <a:ea typeface="楷体" panose="02010609060101010101" pitchFamily="49" charset="-122"/>
                    <a:cs typeface="Arial" panose="020B0604020202020204" pitchFamily="34" charset="0"/>
                  </a:rPr>
                  <a:t>Maaten</a:t>
                </a:r>
                <a:r>
                  <a:rPr lang="en-US" altLang="zh-CN" sz="2400" dirty="0">
                    <a:latin typeface="Arial" panose="020B0604020202020204" pitchFamily="34" charset="0"/>
                    <a:ea typeface="楷体" panose="02010609060101010101" pitchFamily="49" charset="-122"/>
                    <a:cs typeface="Arial" panose="020B0604020202020204" pitchFamily="34" charset="0"/>
                  </a:rPr>
                  <a:t> </a:t>
                </a:r>
                <a:r>
                  <a:rPr lang="zh-CN" altLang="en-US" sz="2400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和</a:t>
                </a:r>
                <a:r>
                  <a:rPr lang="en-US" altLang="zh-CN" sz="2400" dirty="0" smtClean="0">
                    <a:latin typeface="Arial" panose="020B0604020202020204" pitchFamily="34" charset="0"/>
                    <a:ea typeface="楷体" panose="02010609060101010101" pitchFamily="49" charset="-122"/>
                    <a:cs typeface="Arial" panose="020B0604020202020204" pitchFamily="34" charset="0"/>
                  </a:rPr>
                  <a:t>Geoffrey Hinton</a:t>
                </a:r>
                <a:r>
                  <a:rPr lang="zh-CN" altLang="en-US" sz="2400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提出</a:t>
                </a:r>
                <a:r>
                  <a:rPr lang="zh-CN" altLang="en-US" sz="2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。传统主成分分析是一种线性算法，不能解释特征之间</a:t>
                </a:r>
                <a:r>
                  <a:rPr lang="zh-CN" altLang="en-US" sz="2400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的复杂</a:t>
                </a:r>
                <a:r>
                  <a:rPr lang="zh-CN" altLang="en-US" sz="2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多项式关系。而 </a:t>
                </a:r>
                <a:r>
                  <a:rPr lang="en-US" altLang="zh-CN" sz="2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t-SNE </a:t>
                </a:r>
                <a:r>
                  <a:rPr lang="zh-CN" altLang="en-US" sz="2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是基于邻域图上随机游走的概率分布寻找数据内的结构</a:t>
                </a:r>
                <a:r>
                  <a:rPr lang="zh-CN" altLang="en-US" sz="2400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，将</a:t>
                </a:r>
                <a:r>
                  <a:rPr lang="zh-CN" altLang="en-US" sz="2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数据点之间的相似度转化为条件概率，原始空间中数据点的相似度由正态分布</a:t>
                </a:r>
                <a:r>
                  <a:rPr lang="zh-CN" altLang="en-US" sz="2400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表示</a:t>
                </a:r>
                <a:r>
                  <a:rPr lang="zh-CN" altLang="en-US" sz="2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，嵌入空间中数据点的相似度由 </a:t>
                </a:r>
                <a:r>
                  <a:rPr lang="en-US" altLang="zh-CN" sz="2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t </a:t>
                </a:r>
                <a:r>
                  <a:rPr lang="zh-CN" altLang="en-US" sz="2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分布表示。通过原始空间和嵌入空间的</a:t>
                </a:r>
                <a:r>
                  <a:rPr lang="zh-CN" altLang="en-US" sz="2400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联合概率</a:t>
                </a:r>
                <a:r>
                  <a:rPr lang="zh-CN" altLang="en-US" sz="2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分布的</a:t>
                </a:r>
                <a:r>
                  <a:rPr lang="en-US" altLang="zh-CN" sz="2400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KL</a:t>
                </a:r>
                <a:r>
                  <a:rPr lang="zh-CN" altLang="en-US" sz="2400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散度</a:t>
                </a:r>
                <a:r>
                  <a:rPr lang="zh-CN" altLang="en-US" sz="2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（用于评估两个分布的相似度的指标）来评估嵌入效果的好坏</a:t>
                </a:r>
                <a:r>
                  <a:rPr lang="zh-CN" altLang="en-US" sz="2400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。</a:t>
                </a:r>
                <a:endParaRPr lang="en-US" altLang="zh-CN" sz="2400" dirty="0" smtClean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r>
                  <a:rPr lang="en-US" altLang="zh-CN" sz="2400" dirty="0"/>
                  <a:t>1</a:t>
                </a:r>
                <a:r>
                  <a:rPr lang="zh-CN" altLang="en-US" sz="2400" dirty="0"/>
                  <a:t>、</a:t>
                </a:r>
                <a:r>
                  <a:rPr lang="en-US" altLang="zh-CN" sz="2400" b="1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SNE</a:t>
                </a:r>
                <a:r>
                  <a:rPr lang="zh-CN" altLang="en-US" sz="2400" b="1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算法 </a:t>
                </a:r>
                <a:endParaRPr lang="en-US" altLang="zh-CN" sz="2400" b="1" dirty="0" smtClean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 marL="342900" indent="-342900">
                  <a:buFont typeface="Wingdings" panose="05000000000000000000" pitchFamily="2" charset="2"/>
                  <a:buChar char="Ø"/>
                </a:pPr>
                <a:r>
                  <a:rPr lang="en-US" altLang="zh-CN" sz="2400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t-SNE</a:t>
                </a:r>
                <a:r>
                  <a:rPr lang="zh-CN" altLang="en-US" sz="2400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算法</a:t>
                </a:r>
                <a:r>
                  <a:rPr lang="zh-CN" altLang="en-US" sz="2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是</a:t>
                </a:r>
                <a:r>
                  <a:rPr lang="zh-CN" altLang="en-US" sz="2400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从</a:t>
                </a:r>
                <a:r>
                  <a:rPr lang="en-US" altLang="zh-CN" sz="2400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SNE</a:t>
                </a:r>
                <a:r>
                  <a:rPr lang="zh-CN" altLang="en-US" sz="2400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改进</a:t>
                </a:r>
                <a:r>
                  <a:rPr lang="zh-CN" altLang="en-US" sz="2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而来，所以先</a:t>
                </a:r>
                <a:r>
                  <a:rPr lang="zh-CN" altLang="en-US" sz="2400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介绍</a:t>
                </a:r>
                <a:r>
                  <a:rPr lang="en-US" altLang="zh-CN" sz="2400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SNE</a:t>
                </a:r>
                <a:r>
                  <a:rPr lang="zh-CN" altLang="en-US" sz="2400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。给定</a:t>
                </a:r>
                <a:r>
                  <a:rPr lang="zh-CN" altLang="en-US" sz="2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一组高维数</a:t>
                </a:r>
                <a:r>
                  <a:rPr lang="zh-CN" altLang="en-US" sz="2400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据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𝑋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</m:t>
                    </m:r>
                    <m:sSup>
                      <m:sSupPr>
                        <m:ctrlPr>
                          <a:rPr lang="en-US" altLang="zh-CN" sz="2400" i="1" dirty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p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sz="2400" i="1" dirty="0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</m:ctrlPr>
                          </m:sSubPr>
                          <m:e>
                            <m:r>
                              <a:rPr lang="en-US" altLang="zh-CN" sz="2400" i="1" dirty="0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sz="2400" i="1" dirty="0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400" i="1" dirty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, · · · , </m:t>
                        </m:r>
                        <m:sSub>
                          <m:sSubPr>
                            <m:ctrlPr>
                              <a:rPr lang="en-US" altLang="zh-CN" sz="2400" i="1" dirty="0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</m:ctrlPr>
                          </m:sSubPr>
                          <m:e>
                            <m:r>
                              <a:rPr lang="en-US" altLang="zh-CN" sz="2400" i="1" dirty="0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sz="2400" i="1" dirty="0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𝑛</m:t>
                            </m:r>
                          </m:sub>
                        </m:sSub>
                        <m:r>
                          <a:rPr lang="en-US" altLang="zh-CN" sz="2400" i="1" dirty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)</m:t>
                        </m:r>
                      </m:e>
                      <m:sup>
                        <m:r>
                          <a:rPr lang="en-US" altLang="zh-CN" sz="2400" i="1" dirty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𝑇</m:t>
                        </m:r>
                      </m:sup>
                    </m:sSup>
                    <m:r>
                      <a:rPr lang="zh-CN" altLang="en-US" sz="2400" i="1" dirty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，</m:t>
                    </m:r>
                    <m:sSub>
                      <m:sSubPr>
                        <m:ctrlPr>
                          <a:rPr lang="en-US" altLang="zh-CN" sz="2400" i="1" dirty="0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𝑋</m:t>
                        </m:r>
                      </m:e>
                      <m:sub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𝑖</m:t>
                        </m:r>
                      </m:sub>
                    </m:sSub>
                    <m:r>
                      <a:rPr lang="en-US" altLang="zh-CN" sz="2400" i="1" dirty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</m:t>
                    </m:r>
                    <m:sSup>
                      <m:sSupPr>
                        <m:ctrlPr>
                          <a:rPr lang="en-US" altLang="zh-CN" sz="2400" i="1" dirty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p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sz="2400" i="1" dirty="0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</m:ctrlPr>
                          </m:sSubPr>
                          <m:e>
                            <m:r>
                              <a:rPr lang="en-US" altLang="zh-CN" sz="2400" i="1" dirty="0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sz="2400" b="0" i="1" dirty="0" smtClean="0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𝑖</m:t>
                            </m:r>
                            <m:r>
                              <a:rPr lang="en-US" altLang="zh-CN" sz="2400" i="1" dirty="0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400" i="1" dirty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, · · · , </m:t>
                        </m:r>
                        <m:sSub>
                          <m:sSubPr>
                            <m:ctrlPr>
                              <a:rPr lang="en-US" altLang="zh-CN" sz="2400" i="1" dirty="0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</m:ctrlPr>
                          </m:sSubPr>
                          <m:e>
                            <m:r>
                              <a:rPr lang="en-US" altLang="zh-CN" sz="2400" i="1" dirty="0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sz="2400" b="0" i="1" dirty="0" smtClean="0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𝑖𝑝</m:t>
                            </m:r>
                          </m:sub>
                        </m:sSub>
                        <m:r>
                          <a:rPr lang="en-US" altLang="zh-CN" sz="2400" i="1" dirty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)</m:t>
                        </m:r>
                      </m:e>
                      <m:sup>
                        <m:r>
                          <a:rPr lang="en-US" altLang="zh-CN" sz="2400" i="1" dirty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𝑇</m:t>
                        </m:r>
                      </m:sup>
                    </m:sSup>
                    <m:r>
                      <a:rPr lang="zh-CN" altLang="en-US" sz="2400" i="1" dirty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。</m:t>
                    </m:r>
                  </m:oMath>
                </a14:m>
                <a:r>
                  <a:rPr lang="zh-CN" altLang="en-US" sz="2400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目标是</a:t>
                </a:r>
                <a:r>
                  <a:rPr lang="zh-CN" altLang="en-US" sz="2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将这组数据降维到二维，</a:t>
                </a:r>
                <a:r>
                  <a:rPr lang="en-US" altLang="zh-CN" sz="2400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SNE</a:t>
                </a:r>
                <a:r>
                  <a:rPr lang="zh-CN" altLang="en-US" sz="2400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的基本</a:t>
                </a:r>
                <a:r>
                  <a:rPr lang="zh-CN" altLang="en-US" sz="2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思想是若两个数据在高维空间中是相似的，那么降维到二维空间时距离得很近。</a:t>
                </a:r>
              </a:p>
              <a:p>
                <a:pPr marL="342900" indent="-342900">
                  <a:buFont typeface="Wingdings" panose="05000000000000000000" pitchFamily="2" charset="2"/>
                  <a:buChar char="Ø"/>
                </a:pPr>
                <a:r>
                  <a:rPr lang="zh-CN" altLang="en-US" sz="2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随机邻近嵌入（</a:t>
                </a:r>
                <a:r>
                  <a:rPr lang="en-US" altLang="zh-CN" sz="2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SNE</a:t>
                </a:r>
                <a:r>
                  <a:rPr lang="zh-CN" altLang="en-US" sz="2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）采用首先通过将数据点之间的高维欧几里得距离转换</a:t>
                </a:r>
                <a:r>
                  <a:rPr lang="zh-CN" altLang="en-US" sz="2400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为相似性</a:t>
                </a:r>
                <a:r>
                  <a:rPr lang="zh-CN" altLang="en-US" sz="2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的条件概率来描述两个数据之间的相似性。</a:t>
                </a:r>
              </a:p>
            </p:txBody>
          </p:sp>
        </mc:Choice>
        <mc:Fallback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432675"/>
                <a:ext cx="12081625" cy="4893647"/>
              </a:xfrm>
              <a:prstGeom prst="rect">
                <a:avLst/>
              </a:prstGeom>
              <a:blipFill>
                <a:blip r:embed="rId3"/>
                <a:stretch>
                  <a:fillRect l="-757" t="-1370" r="-656" b="-24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34378294"/>
      </p:ext>
    </p:extLst>
  </p:cSld>
  <p:clrMapOvr>
    <a:masterClrMapping/>
  </p:clrMapOvr>
  <p:transition spd="slow">
    <p:push dir="u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804653" y="847900"/>
            <a:ext cx="410240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 smtClean="0">
                <a:solidFill>
                  <a:schemeClr val="accent3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t-SNE</a:t>
            </a:r>
            <a:r>
              <a:rPr lang="zh-CN" altLang="en-US" sz="3200" b="1" dirty="0" smtClean="0">
                <a:solidFill>
                  <a:schemeClr val="accent3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非线性</a:t>
            </a:r>
            <a:r>
              <a:rPr lang="zh-CN" altLang="en-US" sz="3200" b="1" dirty="0">
                <a:solidFill>
                  <a:schemeClr val="accent3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降维算法</a:t>
            </a:r>
            <a:endParaRPr lang="en-US" altLang="zh-CN" sz="3200" b="1" dirty="0">
              <a:solidFill>
                <a:schemeClr val="accent3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" y="1432675"/>
            <a:ext cx="20116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 smtClean="0"/>
              <a:t>1</a:t>
            </a:r>
            <a:r>
              <a:rPr lang="zh-CN" altLang="en-US" sz="2400" dirty="0"/>
              <a:t>、</a:t>
            </a:r>
            <a:r>
              <a:rPr lang="en-US" altLang="zh-CN" sz="24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SNE</a:t>
            </a:r>
            <a:r>
              <a:rPr lang="zh-CN" altLang="en-US" sz="24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算法 </a:t>
            </a:r>
            <a:endParaRPr lang="en-US" altLang="zh-CN" sz="2400" b="1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/>
          <a:srcRect r="1219" b="40423"/>
          <a:stretch/>
        </p:blipFill>
        <p:spPr>
          <a:xfrm>
            <a:off x="135826" y="2229660"/>
            <a:ext cx="9262174" cy="3971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517141"/>
      </p:ext>
    </p:extLst>
  </p:cSld>
  <p:clrMapOvr>
    <a:masterClrMapping/>
  </p:clrMapOvr>
  <p:transition spd="slow">
    <p:push dir="u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804653" y="847900"/>
            <a:ext cx="410240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 smtClean="0">
                <a:solidFill>
                  <a:schemeClr val="accent3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t-SNE</a:t>
            </a:r>
            <a:r>
              <a:rPr lang="zh-CN" altLang="en-US" sz="3200" b="1" dirty="0" smtClean="0">
                <a:solidFill>
                  <a:schemeClr val="accent3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非线性</a:t>
            </a:r>
            <a:r>
              <a:rPr lang="zh-CN" altLang="en-US" sz="3200" b="1" dirty="0">
                <a:solidFill>
                  <a:schemeClr val="accent3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降维算法</a:t>
            </a:r>
            <a:endParaRPr lang="en-US" altLang="zh-CN" sz="3200" b="1" dirty="0">
              <a:solidFill>
                <a:schemeClr val="accent3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" y="1432675"/>
            <a:ext cx="20116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 smtClean="0"/>
              <a:t>1</a:t>
            </a:r>
            <a:r>
              <a:rPr lang="zh-CN" altLang="en-US" sz="2400" dirty="0"/>
              <a:t>、</a:t>
            </a:r>
            <a:r>
              <a:rPr lang="en-US" altLang="zh-CN" sz="24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SNE</a:t>
            </a:r>
            <a:r>
              <a:rPr lang="zh-CN" altLang="en-US" sz="24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算法 </a:t>
            </a:r>
            <a:endParaRPr lang="en-US" altLang="zh-CN" sz="2400" b="1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927" y="2114489"/>
            <a:ext cx="8977233" cy="3963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534609"/>
      </p:ext>
    </p:extLst>
  </p:cSld>
  <p:clrMapOvr>
    <a:masterClrMapping/>
  </p:clrMapOvr>
  <p:transition spd="slow">
    <p:push dir="u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804653" y="847900"/>
            <a:ext cx="410240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 smtClean="0">
                <a:solidFill>
                  <a:schemeClr val="accent3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t-SNE</a:t>
            </a:r>
            <a:r>
              <a:rPr lang="zh-CN" altLang="en-US" sz="3200" b="1" dirty="0" smtClean="0">
                <a:solidFill>
                  <a:schemeClr val="accent3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非线性</a:t>
            </a:r>
            <a:r>
              <a:rPr lang="zh-CN" altLang="en-US" sz="3200" b="1" dirty="0">
                <a:solidFill>
                  <a:schemeClr val="accent3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降维算法</a:t>
            </a:r>
            <a:endParaRPr lang="en-US" altLang="zh-CN" sz="3200" b="1" dirty="0">
              <a:solidFill>
                <a:schemeClr val="accent3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" y="1432675"/>
            <a:ext cx="20116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 smtClean="0"/>
              <a:t>1</a:t>
            </a:r>
            <a:r>
              <a:rPr lang="zh-CN" altLang="en-US" sz="2400" dirty="0"/>
              <a:t>、</a:t>
            </a:r>
            <a:r>
              <a:rPr lang="en-US" altLang="zh-CN" sz="24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SNE</a:t>
            </a:r>
            <a:r>
              <a:rPr lang="zh-CN" altLang="en-US" sz="24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算法 </a:t>
            </a:r>
            <a:endParaRPr lang="en-US" altLang="zh-CN" sz="2400" b="1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" y="1894340"/>
            <a:ext cx="8625339" cy="4475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084042"/>
      </p:ext>
    </p:extLst>
  </p:cSld>
  <p:clrMapOvr>
    <a:masterClrMapping/>
  </p:clrMapOvr>
  <p:transition spd="slow">
    <p:push dir="u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804653" y="847900"/>
            <a:ext cx="410240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 smtClean="0">
                <a:solidFill>
                  <a:schemeClr val="accent3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t-SNE</a:t>
            </a:r>
            <a:r>
              <a:rPr lang="zh-CN" altLang="en-US" sz="3200" b="1" dirty="0" smtClean="0">
                <a:solidFill>
                  <a:schemeClr val="accent3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非线性</a:t>
            </a:r>
            <a:r>
              <a:rPr lang="zh-CN" altLang="en-US" sz="3200" b="1" dirty="0">
                <a:solidFill>
                  <a:schemeClr val="accent3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降维算法</a:t>
            </a:r>
            <a:endParaRPr lang="en-US" altLang="zh-CN" sz="3200" b="1" dirty="0">
              <a:solidFill>
                <a:schemeClr val="accent3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1432675"/>
            <a:ext cx="237743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2</a:t>
            </a:r>
            <a:r>
              <a:rPr lang="zh-CN" altLang="en-US" sz="24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、</a:t>
            </a:r>
            <a:r>
              <a:rPr lang="en-US" altLang="zh-CN" sz="24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t-SNE</a:t>
            </a:r>
            <a:r>
              <a:rPr lang="zh-CN" altLang="en-US" sz="24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算法 </a:t>
            </a:r>
            <a:endParaRPr lang="en-US" altLang="zh-CN" sz="2400" b="1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130" y="2224344"/>
            <a:ext cx="9158410" cy="3963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374652"/>
      </p:ext>
    </p:extLst>
  </p:cSld>
  <p:clrMapOvr>
    <a:masterClrMapping/>
  </p:clrMapOvr>
  <p:transition spd="slow">
    <p:push dir="u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804653" y="847900"/>
            <a:ext cx="410240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 smtClean="0">
                <a:solidFill>
                  <a:schemeClr val="accent3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t-SNE</a:t>
            </a:r>
            <a:r>
              <a:rPr lang="zh-CN" altLang="en-US" sz="3200" b="1" dirty="0" smtClean="0">
                <a:solidFill>
                  <a:schemeClr val="accent3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非线性</a:t>
            </a:r>
            <a:r>
              <a:rPr lang="zh-CN" altLang="en-US" sz="3200" b="1" dirty="0">
                <a:solidFill>
                  <a:schemeClr val="accent3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降维算法</a:t>
            </a:r>
            <a:endParaRPr lang="en-US" altLang="zh-CN" sz="3200" b="1" dirty="0">
              <a:solidFill>
                <a:schemeClr val="accent3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1432675"/>
            <a:ext cx="237743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2</a:t>
            </a:r>
            <a:r>
              <a:rPr lang="zh-CN" altLang="en-US" sz="24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、</a:t>
            </a:r>
            <a:r>
              <a:rPr lang="en-US" altLang="zh-CN" sz="24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t-SNE</a:t>
            </a:r>
            <a:r>
              <a:rPr lang="zh-CN" altLang="en-US" sz="24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算法 </a:t>
            </a:r>
            <a:endParaRPr lang="en-US" altLang="zh-CN" sz="2400" b="1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414" y="1894340"/>
            <a:ext cx="8091306" cy="4377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008150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02899" y="791165"/>
            <a:ext cx="11703021" cy="5786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3600"/>
              </a:lnSpc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在实际问题的研究中，往往涉及多变量。而且不同变量之间有一定的相关性。</a:t>
            </a:r>
            <a:r>
              <a:rPr lang="zh-CN" altLang="en-US" sz="24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当变量</a:t>
            </a:r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较多时，势必增加了分析问题的复杂性。由于变量较多且变量之间存在相关性</a:t>
            </a:r>
            <a:r>
              <a:rPr lang="zh-CN" altLang="en-US" sz="24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，使得</a:t>
            </a:r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观测到的数据在一定程度上有所重叠。因此利用变量间信息的重叠，通过</a:t>
            </a:r>
            <a:r>
              <a:rPr lang="zh-CN" altLang="en-US" sz="24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变量的</a:t>
            </a:r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降维，可以使得复杂问题得到简化。</a:t>
            </a:r>
          </a:p>
          <a:p>
            <a:pPr marL="342900" indent="-342900">
              <a:lnSpc>
                <a:spcPts val="3600"/>
              </a:lnSpc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zh-CN" altLang="en-US" sz="24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主成分分析是</a:t>
            </a:r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利用降维的思想，在</a:t>
            </a:r>
            <a:r>
              <a:rPr lang="zh-CN" altLang="en-US" sz="24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尽量减少</a:t>
            </a:r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信息损失的前提下，将多变量转化为少数几个综合变量的一种机器学习方法。</a:t>
            </a:r>
            <a:r>
              <a:rPr lang="zh-CN" altLang="en-US" sz="24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例如</a:t>
            </a:r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，在商品经济中，用主成分分析可以将复杂的经济数据综合成几个商业指数，</a:t>
            </a:r>
            <a:r>
              <a:rPr lang="zh-CN" altLang="en-US" sz="24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如物价指数</a:t>
            </a:r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、生活费用指数以及商业活动指数等。主成分分析是由 </a:t>
            </a: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Pearson </a:t>
            </a:r>
            <a:r>
              <a:rPr lang="zh-CN" altLang="en-US" sz="24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提出，后来</a:t>
            </a:r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被 </a:t>
            </a:r>
            <a:r>
              <a:rPr lang="en-US" altLang="zh-CN" sz="2400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Hotelling</a:t>
            </a: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zh-CN" altLang="en-US" sz="24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发展</a:t>
            </a:r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起来的。通常将生成的综合变量称为主成分，这些</a:t>
            </a:r>
            <a:r>
              <a:rPr lang="zh-CN" altLang="en-US" sz="24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主成分保留</a:t>
            </a:r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原始变量的绝大部分信息，都是原始变量的线性组合，而且各个主成分之间</a:t>
            </a:r>
            <a:r>
              <a:rPr lang="zh-CN" altLang="en-US" sz="24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互不</a:t>
            </a:r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相关。在研究复杂问题时，通过主成分分析，可以从事物错综复杂的关系中</a:t>
            </a:r>
            <a:r>
              <a:rPr lang="zh-CN" altLang="en-US" sz="24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找出一些</a:t>
            </a:r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主要成分，揭示事物内部变量之间的规律，简化问题，提高分析效率。</a:t>
            </a:r>
          </a:p>
        </p:txBody>
      </p:sp>
    </p:spTree>
  </p:cSld>
  <p:clrMapOvr>
    <a:masterClrMapping/>
  </p:clrMapOvr>
  <p:transition spd="slow">
    <p:push dir="u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804653" y="847900"/>
            <a:ext cx="410240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 smtClean="0">
                <a:solidFill>
                  <a:schemeClr val="accent3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t-SNE</a:t>
            </a:r>
            <a:r>
              <a:rPr lang="zh-CN" altLang="en-US" sz="3200" b="1" dirty="0" smtClean="0">
                <a:solidFill>
                  <a:schemeClr val="accent3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非线性</a:t>
            </a:r>
            <a:r>
              <a:rPr lang="zh-CN" altLang="en-US" sz="3200" b="1" dirty="0">
                <a:solidFill>
                  <a:schemeClr val="accent3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降维算法</a:t>
            </a:r>
            <a:endParaRPr lang="en-US" altLang="zh-CN" sz="3200" b="1" dirty="0">
              <a:solidFill>
                <a:schemeClr val="accent3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1580582"/>
            <a:ext cx="237743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2</a:t>
            </a:r>
            <a:r>
              <a:rPr lang="zh-CN" altLang="en-US" sz="24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、</a:t>
            </a:r>
            <a:r>
              <a:rPr lang="en-US" altLang="zh-CN" sz="24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t-SNE</a:t>
            </a:r>
            <a:r>
              <a:rPr lang="zh-CN" altLang="en-US" sz="24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算法 </a:t>
            </a:r>
            <a:endParaRPr lang="en-US" altLang="zh-CN" sz="2400" b="1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2651820"/>
            <a:ext cx="121920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因此，</a:t>
            </a: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t-SNE 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的主要优势在于通过 </a:t>
            </a: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t 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分布与正态分布的差异，与其他降维</a:t>
            </a:r>
            <a:r>
              <a:rPr lang="zh-CN" altLang="en-US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方法相比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，解决了样本分布拥挤、边界不明显的问题，使得相似的样本能够聚集在一起</a:t>
            </a:r>
            <a:r>
              <a:rPr lang="zh-CN" altLang="en-US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，而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差异大的样本能够有效地分开。但它同时也有计算复杂度高，目标函数非凸，</a:t>
            </a:r>
            <a:r>
              <a:rPr lang="zh-CN" altLang="en-US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容易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得到局部最优解；对参数敏感、结果具有随机性等缺陷。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t-SNE 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非线性降维算法在实际问题中可用于处理高维数据集，并应用于</a:t>
            </a:r>
            <a:r>
              <a:rPr lang="zh-CN" altLang="en-US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自然语言处理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、图像处理、基因组数据和语音处理等。</a:t>
            </a:r>
          </a:p>
        </p:txBody>
      </p:sp>
    </p:spTree>
    <p:extLst>
      <p:ext uri="{BB962C8B-B14F-4D97-AF65-F5344CB8AC3E}">
        <p14:creationId xmlns:p14="http://schemas.microsoft.com/office/powerpoint/2010/main" val="2142703023"/>
      </p:ext>
    </p:extLst>
  </p:cSld>
  <p:clrMapOvr>
    <a:masterClrMapping/>
  </p:clrMapOvr>
  <p:transition spd="slow">
    <p:push dir="u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5187950" y="-9525"/>
            <a:ext cx="1816100" cy="264522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5203372" y="1751311"/>
            <a:ext cx="1778000" cy="1778000"/>
          </a:xfrm>
          <a:prstGeom prst="ellipse">
            <a:avLst/>
          </a:prstGeom>
          <a:solidFill>
            <a:schemeClr val="accent3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" name="文本框 21"/>
          <p:cNvSpPr txBox="1"/>
          <p:nvPr/>
        </p:nvSpPr>
        <p:spPr>
          <a:xfrm>
            <a:off x="5362782" y="2078861"/>
            <a:ext cx="14420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zh-CN" altLang="en-US" sz="72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203372" y="6438900"/>
            <a:ext cx="1817882" cy="48316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801382" y="3856861"/>
            <a:ext cx="8564880" cy="18876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zh-CN" altLang="en-US" sz="8000" b="1" dirty="0" smtClean="0">
                <a:solidFill>
                  <a:schemeClr val="accent3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主成分分析</a:t>
            </a:r>
            <a:r>
              <a:rPr lang="zh-CN" altLang="en-US" sz="8000" b="1" dirty="0">
                <a:solidFill>
                  <a:schemeClr val="accent3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实践</a:t>
            </a:r>
            <a:endParaRPr lang="en-US" altLang="zh-CN" sz="8000" b="1" dirty="0" smtClean="0">
              <a:solidFill>
                <a:schemeClr val="accent3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ctr">
              <a:lnSpc>
                <a:spcPts val="7000"/>
              </a:lnSpc>
            </a:pPr>
            <a:r>
              <a:rPr lang="en-US" altLang="zh-CN" sz="4000" b="1" dirty="0" smtClean="0">
                <a:solidFill>
                  <a:schemeClr val="bg2">
                    <a:lumMod val="50000"/>
                  </a:schemeClr>
                </a:solidFill>
                <a:cs typeface="Times New Roman" panose="02020603050405020304" pitchFamily="18" charset="0"/>
              </a:rPr>
              <a:t>Principal component analysis practice</a:t>
            </a:r>
            <a:endParaRPr lang="zh-CN" altLang="en-US" sz="4000" b="1" dirty="0">
              <a:solidFill>
                <a:schemeClr val="bg2">
                  <a:lumMod val="50000"/>
                </a:schemeClr>
              </a:solidFill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0402751"/>
      </p:ext>
    </p:extLst>
  </p:cSld>
  <p:clrMapOvr>
    <a:masterClrMapping/>
  </p:clrMapOvr>
  <p:transition spd="slow">
    <p:pull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779828" y="713546"/>
            <a:ext cx="20393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 smtClean="0">
                <a:solidFill>
                  <a:schemeClr val="accent3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R</a:t>
            </a:r>
            <a:r>
              <a:rPr lang="zh-CN" altLang="en-US" sz="3200" b="1" dirty="0" smtClean="0">
                <a:solidFill>
                  <a:schemeClr val="accent3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语言实践</a:t>
            </a:r>
            <a:endParaRPr lang="en-US" altLang="zh-CN" sz="3200" b="1" dirty="0">
              <a:solidFill>
                <a:schemeClr val="accent3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0" y="1764097"/>
            <a:ext cx="1201928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R </a:t>
            </a:r>
            <a:r>
              <a:rPr lang="zh-CN" altLang="en-US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语言中可用于进行主成分分析的函数有：</a:t>
            </a:r>
            <a:r>
              <a:rPr lang="en-US" altLang="zh-CN" sz="2400" dirty="0" err="1" smtClean="0">
                <a:latin typeface="楷体" panose="02010609060101010101" pitchFamily="49" charset="-122"/>
                <a:ea typeface="楷体" panose="02010609060101010101" pitchFamily="49" charset="-122"/>
              </a:rPr>
              <a:t>prcomp</a:t>
            </a:r>
            <a:r>
              <a:rPr lang="en-US" altLang="zh-CN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() </a:t>
            </a:r>
            <a:r>
              <a:rPr lang="zh-CN" altLang="en-US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和 </a:t>
            </a:r>
            <a:r>
              <a:rPr lang="en-US" altLang="zh-CN" sz="2400" dirty="0" err="1" smtClean="0">
                <a:latin typeface="楷体" panose="02010609060101010101" pitchFamily="49" charset="-122"/>
                <a:ea typeface="楷体" panose="02010609060101010101" pitchFamily="49" charset="-122"/>
              </a:rPr>
              <a:t>princomp</a:t>
            </a:r>
            <a:r>
              <a:rPr lang="en-US" altLang="zh-CN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()</a:t>
            </a:r>
            <a:r>
              <a:rPr lang="zh-CN" altLang="en-US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，以及 </a:t>
            </a:r>
            <a:r>
              <a:rPr lang="en-US" altLang="zh-CN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psych</a:t>
            </a:r>
            <a:r>
              <a:rPr lang="zh-CN" altLang="en-US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包对数据进行主成分分析，其中，</a:t>
            </a:r>
            <a:r>
              <a:rPr lang="en-US" altLang="zh-CN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principal </a:t>
            </a:r>
            <a:r>
              <a:rPr lang="zh-CN" altLang="en-US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函数进行主成分分析，</a:t>
            </a:r>
            <a:r>
              <a:rPr lang="en-US" altLang="zh-CN" sz="2400" dirty="0" err="1" smtClean="0">
                <a:latin typeface="楷体" panose="02010609060101010101" pitchFamily="49" charset="-122"/>
                <a:ea typeface="楷体" panose="02010609060101010101" pitchFamily="49" charset="-122"/>
              </a:rPr>
              <a:t>fa.parallel</a:t>
            </a:r>
            <a:r>
              <a:rPr lang="en-US" altLang="zh-CN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zh-CN" altLang="en-US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函数生成碎石图等。也可根据 </a:t>
            </a:r>
            <a:r>
              <a:rPr lang="en-US" altLang="zh-CN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PCA </a:t>
            </a:r>
            <a:r>
              <a:rPr lang="zh-CN" altLang="en-US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的原理，利用自编函数的方法。下面将利用 </a:t>
            </a:r>
            <a:r>
              <a:rPr lang="en-US" altLang="zh-CN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R </a:t>
            </a:r>
            <a:r>
              <a:rPr lang="zh-CN" altLang="en-US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中自带的范例数据集 </a:t>
            </a:r>
            <a:r>
              <a:rPr lang="en-US" altLang="zh-CN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iris </a:t>
            </a:r>
            <a:r>
              <a:rPr lang="zh-CN" altLang="en-US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进行示范</a:t>
            </a:r>
            <a:r>
              <a:rPr lang="zh-CN" altLang="en-US" sz="26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  <a:endParaRPr lang="zh-CN" altLang="en-US" dirty="0" smtClean="0"/>
          </a:p>
        </p:txBody>
      </p:sp>
      <p:sp>
        <p:nvSpPr>
          <p:cNvPr id="4" name="文本框 3"/>
          <p:cNvSpPr txBox="1"/>
          <p:nvPr/>
        </p:nvSpPr>
        <p:spPr>
          <a:xfrm>
            <a:off x="0" y="1193800"/>
            <a:ext cx="2350323" cy="4616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2400" b="1" dirty="0" smtClean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一</a:t>
            </a:r>
            <a:r>
              <a:rPr lang="zh-CN" altLang="en-US" sz="2400" b="1" dirty="0" smtClean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、主成分分析</a:t>
            </a:r>
            <a:endParaRPr lang="zh-CN" altLang="en-US" b="1" dirty="0">
              <a:latin typeface="楷体" panose="02010609060101010101" pitchFamily="49" charset="-122"/>
              <a:ea typeface="楷体" panose="02010609060101010101" pitchFamily="49" charset="-122"/>
              <a:sym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3414812"/>
            <a:ext cx="1159351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1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、标准化数据：为了统一数据的量纲并对数据进行中心化，在主成分分析</a:t>
            </a:r>
            <a:r>
              <a:rPr lang="zh-CN" altLang="en-US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之前往往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需要对原始数据进行标准化。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478004"/>
            <a:ext cx="9756025" cy="1140476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779828" y="713546"/>
            <a:ext cx="20393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 smtClean="0">
                <a:solidFill>
                  <a:schemeClr val="accent3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R</a:t>
            </a:r>
            <a:r>
              <a:rPr lang="zh-CN" altLang="en-US" sz="3200" b="1" dirty="0" smtClean="0">
                <a:solidFill>
                  <a:schemeClr val="accent3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语言实践</a:t>
            </a:r>
            <a:endParaRPr lang="en-US" altLang="zh-CN" sz="3200" b="1" dirty="0">
              <a:solidFill>
                <a:schemeClr val="accent3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0" y="1193800"/>
            <a:ext cx="2350323" cy="4616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2400" b="1" dirty="0" smtClean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一</a:t>
            </a:r>
            <a:r>
              <a:rPr lang="zh-CN" altLang="en-US" sz="2400" b="1" dirty="0" smtClean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、主成分分析</a:t>
            </a:r>
            <a:endParaRPr lang="zh-CN" altLang="en-US" b="1" dirty="0">
              <a:latin typeface="楷体" panose="02010609060101010101" pitchFamily="49" charset="-122"/>
              <a:ea typeface="楷体" panose="02010609060101010101" pitchFamily="49" charset="-122"/>
              <a:sym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1797313"/>
            <a:ext cx="1159351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2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、计算相关系数（协方差）矩阵并求解特征值和相应的特征向量，提取各主成</a:t>
            </a:r>
          </a:p>
          <a:p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分方差，计算方差贡献率和累积贡献率，利用碎石函数 </a:t>
            </a:r>
            <a:r>
              <a:rPr lang="en-US" altLang="zh-CN" sz="2400" dirty="0" err="1">
                <a:latin typeface="楷体" panose="02010609060101010101" pitchFamily="49" charset="-122"/>
                <a:ea typeface="楷体" panose="02010609060101010101" pitchFamily="49" charset="-122"/>
              </a:rPr>
              <a:t>screeplot</a:t>
            </a: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() 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绘制碎石图。</a:t>
            </a:r>
            <a:r>
              <a:rPr lang="zh-CN" altLang="en-US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碎石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图是可以帮助我们确定主成分合适个数的有用的可视化工具。其将特征值从大到</a:t>
            </a:r>
          </a:p>
          <a:p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小排列，选取一个拐点对应的序号，序号后的特征值全部较小且大小差不多，因此</a:t>
            </a:r>
          </a:p>
          <a:p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此值可作为主成分的个数。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" y="3736305"/>
            <a:ext cx="8944326" cy="2603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548588"/>
      </p:ext>
    </p:extLst>
  </p:cSld>
  <p:clrMapOvr>
    <a:masterClrMapping/>
  </p:clrMapOvr>
  <p:transition spd="slow">
    <p:push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779828" y="713546"/>
            <a:ext cx="20393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 smtClean="0">
                <a:solidFill>
                  <a:schemeClr val="accent3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R</a:t>
            </a:r>
            <a:r>
              <a:rPr lang="zh-CN" altLang="en-US" sz="3200" b="1" dirty="0" smtClean="0">
                <a:solidFill>
                  <a:schemeClr val="accent3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语言实践</a:t>
            </a:r>
            <a:endParaRPr lang="en-US" altLang="zh-CN" sz="3200" b="1" dirty="0">
              <a:solidFill>
                <a:schemeClr val="accent3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0" y="1193800"/>
            <a:ext cx="2350323" cy="4616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2400" b="1" dirty="0" smtClean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一</a:t>
            </a:r>
            <a:r>
              <a:rPr lang="zh-CN" altLang="en-US" sz="2400" b="1" dirty="0" smtClean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、主成分分析</a:t>
            </a:r>
            <a:endParaRPr lang="zh-CN" altLang="en-US" b="1" dirty="0">
              <a:latin typeface="楷体" panose="02010609060101010101" pitchFamily="49" charset="-122"/>
              <a:ea typeface="楷体" panose="02010609060101010101" pitchFamily="49" charset="-122"/>
              <a:sym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1797313"/>
            <a:ext cx="285496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3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、计算主成分得分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58978"/>
            <a:ext cx="5701401" cy="1073894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0" y="3441463"/>
            <a:ext cx="319024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4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、绘制主成分散点图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903128"/>
            <a:ext cx="6756400" cy="2582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137991"/>
      </p:ext>
    </p:extLst>
  </p:cSld>
  <p:clrMapOvr>
    <a:masterClrMapping/>
  </p:clrMapOvr>
  <p:transition spd="slow">
    <p:push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779828" y="713546"/>
            <a:ext cx="20393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 smtClean="0">
                <a:solidFill>
                  <a:schemeClr val="accent3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R</a:t>
            </a:r>
            <a:r>
              <a:rPr lang="zh-CN" altLang="en-US" sz="3200" b="1" dirty="0" smtClean="0">
                <a:solidFill>
                  <a:schemeClr val="accent3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语言实践</a:t>
            </a:r>
            <a:endParaRPr lang="en-US" altLang="zh-CN" sz="3200" b="1" dirty="0">
              <a:solidFill>
                <a:schemeClr val="accent3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0" y="1193800"/>
            <a:ext cx="2350323" cy="4616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2400" b="1" dirty="0" smtClean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一</a:t>
            </a:r>
            <a:r>
              <a:rPr lang="zh-CN" altLang="en-US" sz="2400" b="1" dirty="0" smtClean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、主成分分析</a:t>
            </a:r>
            <a:endParaRPr lang="zh-CN" altLang="en-US" b="1" dirty="0">
              <a:latin typeface="楷体" panose="02010609060101010101" pitchFamily="49" charset="-122"/>
              <a:ea typeface="楷体" panose="02010609060101010101" pitchFamily="49" charset="-122"/>
              <a:sym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1797313"/>
            <a:ext cx="7721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本节只展示直观性强的碎石图</a:t>
            </a: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2.1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和主成分散点图</a:t>
            </a: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2.2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/>
          <a:srcRect l="6752" t="10955" r="2971" b="809"/>
          <a:stretch/>
        </p:blipFill>
        <p:spPr>
          <a:xfrm>
            <a:off x="0" y="2757970"/>
            <a:ext cx="5095693" cy="342825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7313" y="2400826"/>
            <a:ext cx="5585567" cy="3846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482997"/>
      </p:ext>
    </p:extLst>
  </p:cSld>
  <p:clrMapOvr>
    <a:masterClrMapping/>
  </p:clrMapOvr>
  <p:transition spd="slow">
    <p:push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779828" y="713546"/>
            <a:ext cx="20393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 smtClean="0">
                <a:solidFill>
                  <a:schemeClr val="accent3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R</a:t>
            </a:r>
            <a:r>
              <a:rPr lang="zh-CN" altLang="en-US" sz="3200" b="1" dirty="0" smtClean="0">
                <a:solidFill>
                  <a:schemeClr val="accent3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语言实践</a:t>
            </a:r>
            <a:endParaRPr lang="en-US" altLang="zh-CN" sz="3200" b="1" dirty="0">
              <a:solidFill>
                <a:schemeClr val="accent3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0" y="1193800"/>
            <a:ext cx="2350323" cy="4616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2400" b="1" dirty="0" smtClean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一</a:t>
            </a:r>
            <a:r>
              <a:rPr lang="zh-CN" altLang="en-US" sz="2400" b="1" dirty="0" smtClean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、主成分分析</a:t>
            </a:r>
            <a:endParaRPr lang="zh-CN" altLang="en-US" b="1" dirty="0">
              <a:latin typeface="楷体" panose="02010609060101010101" pitchFamily="49" charset="-122"/>
              <a:ea typeface="楷体" panose="02010609060101010101" pitchFamily="49" charset="-122"/>
              <a:sym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1797313"/>
            <a:ext cx="11938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在理解了主成分分析的具体步骤后，也可用 </a:t>
            </a: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R 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语言中常见的 </a:t>
            </a: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PCA 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函数验证</a:t>
            </a:r>
            <a:r>
              <a:rPr lang="zh-CN" altLang="en-US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以上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分析过程的正确性。在实际操作中，可以根据具体情况，按需选择函数。</a:t>
            </a:r>
          </a:p>
          <a:p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（</a:t>
            </a: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1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）</a:t>
            </a:r>
            <a:r>
              <a:rPr lang="en-US" altLang="zh-CN" sz="2400" dirty="0" err="1">
                <a:latin typeface="楷体" panose="02010609060101010101" pitchFamily="49" charset="-122"/>
                <a:ea typeface="楷体" panose="02010609060101010101" pitchFamily="49" charset="-122"/>
              </a:rPr>
              <a:t>prcomp</a:t>
            </a: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() 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函数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567" y="3139490"/>
            <a:ext cx="5652233" cy="619553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0" y="3833538"/>
            <a:ext cx="119380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（</a:t>
            </a:r>
            <a:r>
              <a:rPr lang="en-US" altLang="zh-CN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2</a:t>
            </a:r>
            <a:r>
              <a:rPr lang="zh-CN" altLang="en-US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）</a:t>
            </a:r>
            <a:r>
              <a:rPr lang="en-US" altLang="zh-CN" sz="2400" dirty="0" err="1">
                <a:latin typeface="楷体" panose="02010609060101010101" pitchFamily="49" charset="-122"/>
                <a:ea typeface="楷体" panose="02010609060101010101" pitchFamily="49" charset="-122"/>
              </a:rPr>
              <a:t>princomp</a:t>
            </a: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() 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函数：如果使用 </a:t>
            </a:r>
            <a:r>
              <a:rPr lang="en-US" altLang="zh-CN" sz="2400" dirty="0" err="1">
                <a:latin typeface="楷体" panose="02010609060101010101" pitchFamily="49" charset="-122"/>
                <a:ea typeface="楷体" panose="02010609060101010101" pitchFamily="49" charset="-122"/>
              </a:rPr>
              <a:t>princomp</a:t>
            </a: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() 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函数，需要先做归一化，</a:t>
            </a:r>
            <a:r>
              <a:rPr lang="en-US" altLang="zh-CN" sz="2400" dirty="0" err="1">
                <a:latin typeface="楷体" panose="02010609060101010101" pitchFamily="49" charset="-122"/>
                <a:ea typeface="楷体" panose="02010609060101010101" pitchFamily="49" charset="-122"/>
              </a:rPr>
              <a:t>princomp</a:t>
            </a: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() 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函数并无数据标准化相关的参数，且默认使用 </a:t>
            </a: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covariance matrix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，得到的结果与使用相关性矩阵有细微差异（如下）。原因是：根据相关系数公式可知，归一化后的</a:t>
            </a:r>
            <a:r>
              <a:rPr lang="zh-CN" altLang="en-US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相关性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系数近乎等于协方差。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5"/>
          <a:srcRect t="-758" r="39498"/>
          <a:stretch/>
        </p:blipFill>
        <p:spPr>
          <a:xfrm>
            <a:off x="204943" y="5394960"/>
            <a:ext cx="3462817" cy="1096004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4490721" y="5394960"/>
            <a:ext cx="646175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通过比较分析得到 </a:t>
            </a:r>
            <a:r>
              <a:rPr lang="en-US" altLang="zh-CN" sz="2000" dirty="0">
                <a:latin typeface="楷体" panose="02010609060101010101" pitchFamily="49" charset="-122"/>
                <a:ea typeface="楷体" panose="02010609060101010101" pitchFamily="49" charset="-122"/>
              </a:rPr>
              <a:t>Standard deviation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、</a:t>
            </a:r>
            <a:r>
              <a:rPr lang="en-US" altLang="zh-CN" sz="2000" dirty="0">
                <a:latin typeface="楷体" panose="02010609060101010101" pitchFamily="49" charset="-122"/>
                <a:ea typeface="楷体" panose="02010609060101010101" pitchFamily="49" charset="-122"/>
              </a:rPr>
              <a:t>Proportion of variance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、</a:t>
            </a:r>
            <a:r>
              <a:rPr lang="en-US" altLang="zh-CN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Cumulative Proportion 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发现，</a:t>
            </a:r>
            <a:r>
              <a:rPr lang="en-US" altLang="zh-CN" sz="2000" dirty="0">
                <a:latin typeface="楷体" panose="02010609060101010101" pitchFamily="49" charset="-122"/>
                <a:ea typeface="楷体" panose="02010609060101010101" pitchFamily="49" charset="-122"/>
              </a:rPr>
              <a:t>3 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种主成分分析的方法得到的结果完全一致。</a:t>
            </a:r>
          </a:p>
        </p:txBody>
      </p:sp>
    </p:spTree>
    <p:extLst>
      <p:ext uri="{BB962C8B-B14F-4D97-AF65-F5344CB8AC3E}">
        <p14:creationId xmlns:p14="http://schemas.microsoft.com/office/powerpoint/2010/main" val="2171893587"/>
      </p:ext>
    </p:extLst>
  </p:cSld>
  <p:clrMapOvr>
    <a:masterClrMapping/>
  </p:clrMapOvr>
  <p:transition spd="slow">
    <p:push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779828" y="713546"/>
            <a:ext cx="20393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 smtClean="0">
                <a:solidFill>
                  <a:schemeClr val="accent3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R</a:t>
            </a:r>
            <a:r>
              <a:rPr lang="zh-CN" altLang="en-US" sz="3200" b="1" dirty="0" smtClean="0">
                <a:solidFill>
                  <a:schemeClr val="accent3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语言实践</a:t>
            </a:r>
            <a:endParaRPr lang="en-US" altLang="zh-CN" sz="3200" b="1" dirty="0">
              <a:solidFill>
                <a:schemeClr val="accent3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0" y="1193800"/>
            <a:ext cx="2350323" cy="4616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2400" b="1" dirty="0" smtClean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一</a:t>
            </a:r>
            <a:r>
              <a:rPr lang="zh-CN" altLang="en-US" sz="2400" b="1" dirty="0" smtClean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、主成分分析</a:t>
            </a:r>
            <a:endParaRPr lang="zh-CN" altLang="en-US" b="1" dirty="0">
              <a:latin typeface="楷体" panose="02010609060101010101" pitchFamily="49" charset="-122"/>
              <a:ea typeface="楷体" panose="02010609060101010101" pitchFamily="49" charset="-122"/>
              <a:sym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1797313"/>
            <a:ext cx="11938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（</a:t>
            </a: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3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）</a:t>
            </a: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principal() 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函数：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4"/>
          <a:srcRect t="652" r="25923"/>
          <a:stretch/>
        </p:blipFill>
        <p:spPr>
          <a:xfrm>
            <a:off x="134493" y="2323182"/>
            <a:ext cx="5605908" cy="2631440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134493" y="5426055"/>
            <a:ext cx="837958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其中 </a:t>
            </a:r>
            <a:r>
              <a:rPr lang="en-US" altLang="zh-CN" sz="2400" dirty="0" err="1">
                <a:latin typeface="楷体" panose="02010609060101010101" pitchFamily="49" charset="-122"/>
                <a:ea typeface="楷体" panose="02010609060101010101" pitchFamily="49" charset="-122"/>
              </a:rPr>
              <a:t>nfactors</a:t>
            </a: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: 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指定主成分个数，</a:t>
            </a: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rotate: 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指定模型旋转的方法，默认为最大</a:t>
            </a:r>
            <a:r>
              <a:rPr lang="zh-CN" altLang="en-US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方差法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。最终可得主成分散点图</a:t>
            </a: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2.3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7090" y="2076097"/>
            <a:ext cx="5210910" cy="314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941505"/>
      </p:ext>
    </p:extLst>
  </p:cSld>
  <p:clrMapOvr>
    <a:masterClrMapping/>
  </p:clrMapOvr>
  <p:transition spd="slow">
    <p:push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779828" y="713546"/>
            <a:ext cx="20393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 smtClean="0">
                <a:solidFill>
                  <a:schemeClr val="accent3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R</a:t>
            </a:r>
            <a:r>
              <a:rPr lang="zh-CN" altLang="en-US" sz="3200" b="1" dirty="0" smtClean="0">
                <a:solidFill>
                  <a:schemeClr val="accent3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语言实践</a:t>
            </a:r>
            <a:endParaRPr lang="en-US" altLang="zh-CN" sz="3200" b="1" dirty="0">
              <a:solidFill>
                <a:schemeClr val="accent3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0" y="1193800"/>
            <a:ext cx="3280065" cy="4616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二</a:t>
            </a:r>
            <a:r>
              <a:rPr lang="zh-CN" altLang="en-US" sz="2400" b="1" dirty="0" smtClean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、</a:t>
            </a:r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非线性主成分分析</a:t>
            </a:r>
            <a:endParaRPr lang="zh-CN" altLang="en-US" b="1" dirty="0">
              <a:latin typeface="楷体" panose="02010609060101010101" pitchFamily="49" charset="-122"/>
              <a:ea typeface="楷体" panose="02010609060101010101" pitchFamily="49" charset="-122"/>
              <a:sym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1797313"/>
            <a:ext cx="11938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（</a:t>
            </a: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1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）核主成分分析（</a:t>
            </a: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KPCA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）</a:t>
            </a: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: 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在 </a:t>
            </a: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R 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中可以通过 </a:t>
            </a:r>
            <a:r>
              <a:rPr lang="en-US" altLang="zh-CN" sz="2400" dirty="0" err="1">
                <a:latin typeface="楷体" panose="02010609060101010101" pitchFamily="49" charset="-122"/>
                <a:ea typeface="楷体" panose="02010609060101010101" pitchFamily="49" charset="-122"/>
              </a:rPr>
              <a:t>kernlab</a:t>
            </a: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包中函数 </a:t>
            </a:r>
            <a:r>
              <a:rPr lang="en-US" altLang="zh-CN" sz="2400" dirty="0" err="1">
                <a:latin typeface="楷体" panose="02010609060101010101" pitchFamily="49" charset="-122"/>
                <a:ea typeface="楷体" panose="02010609060101010101" pitchFamily="49" charset="-122"/>
              </a:rPr>
              <a:t>kpca</a:t>
            </a: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() 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实现 基于核分析的主成分分析。以 </a:t>
            </a: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R 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中自带的范例数据集 </a:t>
            </a: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iris 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进行</a:t>
            </a:r>
            <a:r>
              <a:rPr lang="zh-CN" altLang="en-US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示范。</a:t>
            </a:r>
            <a:endParaRPr lang="zh-CN" altLang="en-US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536478"/>
            <a:ext cx="7463526" cy="251654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5"/>
          <a:srcRect l="4513" t="2863" r="4181" b="1"/>
          <a:stretch/>
        </p:blipFill>
        <p:spPr>
          <a:xfrm>
            <a:off x="7592562" y="3320342"/>
            <a:ext cx="4599438" cy="2964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772580"/>
      </p:ext>
    </p:extLst>
  </p:cSld>
  <p:clrMapOvr>
    <a:masterClrMapping/>
  </p:clrMapOvr>
  <p:transition spd="slow">
    <p:push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779828" y="713546"/>
            <a:ext cx="20393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 smtClean="0">
                <a:solidFill>
                  <a:schemeClr val="accent3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R</a:t>
            </a:r>
            <a:r>
              <a:rPr lang="zh-CN" altLang="en-US" sz="3200" b="1" dirty="0" smtClean="0">
                <a:solidFill>
                  <a:schemeClr val="accent3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语言实践</a:t>
            </a:r>
            <a:endParaRPr lang="en-US" altLang="zh-CN" sz="3200" b="1" dirty="0">
              <a:solidFill>
                <a:schemeClr val="accent3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0" y="1193800"/>
            <a:ext cx="3280065" cy="4616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二</a:t>
            </a:r>
            <a:r>
              <a:rPr lang="zh-CN" altLang="en-US" sz="2400" b="1" dirty="0" smtClean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、</a:t>
            </a:r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非线性主成分分析</a:t>
            </a:r>
            <a:endParaRPr lang="zh-CN" altLang="en-US" b="1" dirty="0">
              <a:latin typeface="楷体" panose="02010609060101010101" pitchFamily="49" charset="-122"/>
              <a:ea typeface="楷体" panose="02010609060101010101" pitchFamily="49" charset="-122"/>
              <a:sym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1797313"/>
            <a:ext cx="11938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（</a:t>
            </a: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2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）</a:t>
            </a: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t-SNE 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非线性降维算法：</a:t>
            </a:r>
            <a:r>
              <a:rPr lang="en-US" altLang="zh-CN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R</a:t>
            </a:r>
            <a:r>
              <a:rPr lang="zh-CN" altLang="en-US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中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可以通过 </a:t>
            </a:r>
            <a:r>
              <a:rPr lang="en-US" altLang="zh-CN" sz="2400" dirty="0" err="1">
                <a:latin typeface="楷体" panose="02010609060101010101" pitchFamily="49" charset="-122"/>
                <a:ea typeface="楷体" panose="02010609060101010101" pitchFamily="49" charset="-122"/>
              </a:rPr>
              <a:t>Rtsne</a:t>
            </a: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包可以实现 </a:t>
            </a: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t-SNE 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分析，</a:t>
            </a:r>
            <a:r>
              <a:rPr lang="zh-CN" altLang="en-US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所使用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的函数为 </a:t>
            </a:r>
            <a:r>
              <a:rPr lang="en-US" altLang="zh-CN" sz="2400" dirty="0" err="1">
                <a:latin typeface="楷体" panose="02010609060101010101" pitchFamily="49" charset="-122"/>
                <a:ea typeface="楷体" panose="02010609060101010101" pitchFamily="49" charset="-122"/>
              </a:rPr>
              <a:t>Rtsne</a:t>
            </a: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(X,...)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，</a:t>
            </a:r>
            <a:r>
              <a:rPr lang="zh-CN" altLang="en-US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其中</a:t>
            </a:r>
            <a:r>
              <a:rPr lang="en-US" altLang="zh-CN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X</a:t>
            </a:r>
            <a:r>
              <a:rPr lang="zh-CN" altLang="en-US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为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数据矩阵。</a:t>
            </a:r>
            <a:r>
              <a:rPr lang="zh-CN" altLang="en-US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以</a:t>
            </a:r>
            <a:r>
              <a:rPr lang="en-US" altLang="zh-CN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R</a:t>
            </a:r>
            <a:r>
              <a:rPr lang="zh-CN" altLang="en-US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中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自带的范例数据</a:t>
            </a:r>
            <a:r>
              <a:rPr lang="zh-CN" altLang="en-US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集</a:t>
            </a:r>
            <a:r>
              <a:rPr lang="en-US" altLang="zh-CN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iris</a:t>
            </a:r>
            <a:r>
              <a:rPr lang="zh-CN" altLang="en-US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进行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示范</a:t>
            </a:r>
            <a:r>
              <a:rPr lang="zh-CN" altLang="en-US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  <a:endParaRPr lang="zh-CN" altLang="en-US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68" y="2628310"/>
            <a:ext cx="6617592" cy="316173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9200" y="2862270"/>
            <a:ext cx="5892800" cy="3535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144444"/>
      </p:ext>
    </p:extLst>
  </p:cSld>
  <p:clrMapOvr>
    <a:masterClrMapping/>
  </p:clrMapOvr>
  <p:transition spd="slow">
    <p:pu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5187950" y="-9525"/>
            <a:ext cx="1816100" cy="264522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5203372" y="1751311"/>
            <a:ext cx="1778000" cy="1778000"/>
          </a:xfrm>
          <a:prstGeom prst="ellipse">
            <a:avLst/>
          </a:prstGeom>
          <a:solidFill>
            <a:schemeClr val="accent3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" name="文本框 21"/>
          <p:cNvSpPr txBox="1"/>
          <p:nvPr/>
        </p:nvSpPr>
        <p:spPr>
          <a:xfrm>
            <a:off x="5362782" y="2078861"/>
            <a:ext cx="14420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CN" altLang="en-US" sz="72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203372" y="6438900"/>
            <a:ext cx="1817882" cy="48316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TextBox 7"/>
          <p:cNvSpPr txBox="1"/>
          <p:nvPr/>
        </p:nvSpPr>
        <p:spPr>
          <a:xfrm>
            <a:off x="2484071" y="3856861"/>
            <a:ext cx="7216602" cy="18876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zh-CN" altLang="en-US" sz="8000" b="1" dirty="0" smtClean="0">
                <a:solidFill>
                  <a:schemeClr val="accent3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总体</a:t>
            </a:r>
            <a:r>
              <a:rPr lang="zh-CN" altLang="en-US" sz="8000" b="1" dirty="0" smtClean="0">
                <a:solidFill>
                  <a:schemeClr val="accent3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的主成分</a:t>
            </a:r>
            <a:endParaRPr lang="en-US" altLang="zh-CN" sz="8000" b="1" dirty="0" smtClean="0">
              <a:solidFill>
                <a:schemeClr val="accent3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ctr">
              <a:lnSpc>
                <a:spcPts val="7000"/>
              </a:lnSpc>
            </a:pPr>
            <a:r>
              <a:rPr lang="en-US" altLang="zh-CN" sz="4000" b="1" dirty="0" smtClean="0">
                <a:solidFill>
                  <a:schemeClr val="bg2">
                    <a:lumMod val="50000"/>
                  </a:schemeClr>
                </a:solidFill>
                <a:cs typeface="Times New Roman" panose="02020603050405020304" pitchFamily="18" charset="0"/>
              </a:rPr>
              <a:t>Population principal component</a:t>
            </a:r>
            <a:endParaRPr lang="zh-CN" altLang="en-US" sz="4000" b="1" dirty="0">
              <a:solidFill>
                <a:schemeClr val="bg2">
                  <a:lumMod val="50000"/>
                </a:schemeClr>
              </a:solidFill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>
    <p:pull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779828" y="713546"/>
            <a:ext cx="307327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 smtClean="0">
                <a:solidFill>
                  <a:schemeClr val="accent3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Python</a:t>
            </a:r>
            <a:r>
              <a:rPr lang="zh-CN" altLang="en-US" sz="3200" b="1" dirty="0" smtClean="0">
                <a:solidFill>
                  <a:schemeClr val="accent3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语言实践</a:t>
            </a:r>
            <a:endParaRPr lang="en-US" altLang="zh-CN" sz="3200" b="1" dirty="0">
              <a:solidFill>
                <a:schemeClr val="accent3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0" y="1764097"/>
            <a:ext cx="120192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Python 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语言中的 </a:t>
            </a:r>
            <a:r>
              <a:rPr lang="en-US" altLang="zh-CN" sz="2400" dirty="0" err="1">
                <a:latin typeface="楷体" panose="02010609060101010101" pitchFamily="49" charset="-122"/>
                <a:ea typeface="楷体" panose="02010609060101010101" pitchFamily="49" charset="-122"/>
              </a:rPr>
              <a:t>sklearn</a:t>
            </a: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库可实现主成分析方法，本节将采用 </a:t>
            </a: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PCA 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对莺</a:t>
            </a:r>
            <a:r>
              <a:rPr lang="zh-CN" altLang="en-US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尾花数据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集的特征进行分析，首先加载相应模块：</a:t>
            </a:r>
            <a:endParaRPr lang="zh-CN" altLang="en-US" dirty="0" smtClean="0"/>
          </a:p>
        </p:txBody>
      </p:sp>
      <p:sp>
        <p:nvSpPr>
          <p:cNvPr id="4" name="文本框 3"/>
          <p:cNvSpPr txBox="1"/>
          <p:nvPr/>
        </p:nvSpPr>
        <p:spPr>
          <a:xfrm>
            <a:off x="0" y="1193800"/>
            <a:ext cx="1731564" cy="4616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2400" b="1" dirty="0" smtClean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主成分分析</a:t>
            </a:r>
            <a:endParaRPr lang="zh-CN" altLang="en-US" b="1" dirty="0">
              <a:latin typeface="楷体" panose="02010609060101010101" pitchFamily="49" charset="-122"/>
              <a:ea typeface="楷体" panose="02010609060101010101" pitchFamily="49" charset="-122"/>
              <a:sym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-81280" y="3383693"/>
            <a:ext cx="1159351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再导入鸢尾花数据集，利用 </a:t>
            </a: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PCA 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类进行分析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040" y="2552696"/>
            <a:ext cx="4556840" cy="877752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040" y="3817334"/>
            <a:ext cx="6891879" cy="2682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404388"/>
      </p:ext>
    </p:extLst>
  </p:cSld>
  <p:clrMapOvr>
    <a:masterClrMapping/>
  </p:clrMapOvr>
  <p:transition spd="slow">
    <p:push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779828" y="713546"/>
            <a:ext cx="307327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 smtClean="0">
                <a:solidFill>
                  <a:schemeClr val="accent3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Python</a:t>
            </a:r>
            <a:r>
              <a:rPr lang="zh-CN" altLang="en-US" sz="3200" b="1" dirty="0" smtClean="0">
                <a:solidFill>
                  <a:schemeClr val="accent3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语言实践</a:t>
            </a:r>
            <a:endParaRPr lang="en-US" altLang="zh-CN" sz="3200" b="1" dirty="0">
              <a:solidFill>
                <a:schemeClr val="accent3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0" y="1711086"/>
            <a:ext cx="120192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累积贡献率折线图如图 </a:t>
            </a: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2.6 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所示，明显可以看出前两个成分的累积贡献率</a:t>
            </a:r>
            <a:r>
              <a:rPr lang="zh-CN" altLang="en-US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已经超过 </a:t>
            </a: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97%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，可选为主成分。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0" y="1193800"/>
            <a:ext cx="1731564" cy="4616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2400" b="1" dirty="0" smtClean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主成分分析</a:t>
            </a:r>
            <a:endParaRPr lang="zh-CN" altLang="en-US" b="1" dirty="0">
              <a:latin typeface="楷体" panose="02010609060101010101" pitchFamily="49" charset="-122"/>
              <a:ea typeface="楷体" panose="02010609060101010101" pitchFamily="49" charset="-122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/>
          <a:srcRect t="4514" r="4970" b="4826"/>
          <a:stretch/>
        </p:blipFill>
        <p:spPr>
          <a:xfrm>
            <a:off x="5271091" y="2232602"/>
            <a:ext cx="5164027" cy="4274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340134"/>
      </p:ext>
    </p:extLst>
  </p:cSld>
  <p:clrMapOvr>
    <a:masterClrMapping/>
  </p:clrMapOvr>
  <p:transition spd="slow">
    <p:push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5187950" y="-9525"/>
            <a:ext cx="1816100" cy="264522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5203372" y="1751311"/>
            <a:ext cx="1778000" cy="1778000"/>
          </a:xfrm>
          <a:prstGeom prst="ellipse">
            <a:avLst/>
          </a:prstGeom>
          <a:solidFill>
            <a:schemeClr val="accent3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" name="文本框 21"/>
          <p:cNvSpPr txBox="1"/>
          <p:nvPr/>
        </p:nvSpPr>
        <p:spPr>
          <a:xfrm>
            <a:off x="5362782" y="2078861"/>
            <a:ext cx="14420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lang="zh-CN" altLang="en-US" sz="72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203372" y="6438900"/>
            <a:ext cx="1817882" cy="48316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801382" y="3856861"/>
            <a:ext cx="8564880" cy="19141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zh-CN" altLang="en-US" sz="8000" b="1" dirty="0" smtClean="0">
                <a:solidFill>
                  <a:schemeClr val="accent3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总结</a:t>
            </a:r>
            <a:endParaRPr lang="en-US" altLang="zh-CN" sz="8000" b="1" dirty="0" smtClean="0">
              <a:solidFill>
                <a:schemeClr val="accent3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ctr">
              <a:lnSpc>
                <a:spcPts val="7000"/>
              </a:lnSpc>
            </a:pPr>
            <a:r>
              <a:rPr lang="en-US" altLang="zh-CN" sz="4000" b="1" dirty="0" smtClean="0">
                <a:solidFill>
                  <a:schemeClr val="bg2">
                    <a:lumMod val="50000"/>
                  </a:schemeClr>
                </a:solidFill>
                <a:latin typeface="+mn-lt"/>
                <a:cs typeface="Times New Roman" panose="02020603050405020304" pitchFamily="18" charset="0"/>
              </a:rPr>
              <a:t>Summary</a:t>
            </a:r>
            <a:endParaRPr lang="zh-CN" altLang="en-US" sz="4000" b="1" dirty="0">
              <a:solidFill>
                <a:schemeClr val="bg2">
                  <a:lumMod val="50000"/>
                </a:schemeClr>
              </a:solidFill>
              <a:latin typeface="+mn-lt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8706939"/>
      </p:ext>
    </p:extLst>
  </p:cSld>
  <p:clrMapOvr>
    <a:masterClrMapping/>
  </p:clrMapOvr>
  <p:transition spd="slow">
    <p:pull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1816990"/>
            <a:ext cx="1219200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主成分分析通过对原始高维特征进行映射变换得到少数几个主成分，得到的</a:t>
            </a:r>
            <a:r>
              <a:rPr lang="zh-CN" altLang="en-US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主成分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能够最大程度地表达原始数据，是一种处理高维数据的有效降维方法。本章</a:t>
            </a:r>
            <a:r>
              <a:rPr lang="zh-CN" altLang="en-US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主要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介绍了总体主成分、样本主成分以及非线性主成分分析的算法理论，并通过</a:t>
            </a:r>
            <a:r>
              <a:rPr lang="zh-CN" altLang="en-US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实验案例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阐述算法在实际问题中的</a:t>
            </a:r>
            <a:r>
              <a:rPr lang="zh-CN" altLang="en-US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应用。</a:t>
            </a:r>
            <a:endParaRPr lang="en-US" altLang="zh-CN" sz="24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除本章介绍的几种主成分分析方法之外，更多方法可参考：稀疏</a:t>
            </a:r>
            <a:r>
              <a:rPr lang="zh-CN" altLang="en-US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主成分分析（</a:t>
            </a: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SPCA</a:t>
            </a:r>
            <a:r>
              <a:rPr lang="zh-CN" altLang="en-US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），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该方法不仅可以达到降维的效果，还能够增强算法可解释性；</a:t>
            </a:r>
            <a:r>
              <a:rPr lang="zh-CN" altLang="en-US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张量主成分分析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（</a:t>
            </a:r>
            <a:r>
              <a:rPr lang="en-US" altLang="zh-CN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TPCA</a:t>
            </a:r>
            <a:r>
              <a:rPr lang="zh-CN" altLang="en-US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），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其将张量与数据处理相结合，在高维信息压缩等</a:t>
            </a:r>
            <a:r>
              <a:rPr lang="zh-CN" altLang="en-US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领域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得到广泛应用；鲁棒</a:t>
            </a: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/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稳健主成分分析（</a:t>
            </a: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RPCA</a:t>
            </a:r>
            <a:r>
              <a:rPr lang="zh-CN" altLang="en-US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）可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提高算法对异常值、</a:t>
            </a:r>
            <a:r>
              <a:rPr lang="zh-CN" altLang="en-US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噪声的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鲁棒性。</a:t>
            </a:r>
          </a:p>
        </p:txBody>
      </p:sp>
    </p:spTree>
  </p:cSld>
  <p:clrMapOvr>
    <a:masterClrMapping/>
  </p:clrMapOvr>
  <p:transition spd="slow">
    <p:push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4" name="图片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098" y="1299618"/>
            <a:ext cx="3950789" cy="3950789"/>
          </a:xfrm>
          <a:prstGeom prst="rect">
            <a:avLst/>
          </a:prstGeom>
        </p:spPr>
      </p:pic>
      <p:grpSp>
        <p:nvGrpSpPr>
          <p:cNvPr id="59395" name="组合 4"/>
          <p:cNvGrpSpPr/>
          <p:nvPr/>
        </p:nvGrpSpPr>
        <p:grpSpPr bwMode="auto">
          <a:xfrm>
            <a:off x="0" y="333375"/>
            <a:ext cx="1489075" cy="419100"/>
            <a:chOff x="0" y="0"/>
            <a:chExt cx="1489439" cy="419100"/>
          </a:xfrm>
        </p:grpSpPr>
        <p:sp>
          <p:nvSpPr>
            <p:cNvPr id="59408" name="矩形 5"/>
            <p:cNvSpPr>
              <a:spLocks noChangeArrowheads="1"/>
            </p:cNvSpPr>
            <p:nvPr/>
          </p:nvSpPr>
          <p:spPr bwMode="auto">
            <a:xfrm>
              <a:off x="0" y="0"/>
              <a:ext cx="1260840" cy="4191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  <p:sp>
          <p:nvSpPr>
            <p:cNvPr id="59409" name="矩形 6"/>
            <p:cNvSpPr>
              <a:spLocks noChangeArrowheads="1"/>
            </p:cNvSpPr>
            <p:nvPr/>
          </p:nvSpPr>
          <p:spPr bwMode="auto">
            <a:xfrm>
              <a:off x="1317989" y="0"/>
              <a:ext cx="66675" cy="4191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  <p:sp>
          <p:nvSpPr>
            <p:cNvPr id="59410" name="矩形 7"/>
            <p:cNvSpPr>
              <a:spLocks noChangeArrowheads="1"/>
            </p:cNvSpPr>
            <p:nvPr/>
          </p:nvSpPr>
          <p:spPr bwMode="auto">
            <a:xfrm>
              <a:off x="1441813" y="219075"/>
              <a:ext cx="47626" cy="20002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</p:grpSp>
      <p:sp>
        <p:nvSpPr>
          <p:cNvPr id="59396" name="矩形 8"/>
          <p:cNvSpPr/>
          <p:nvPr/>
        </p:nvSpPr>
        <p:spPr bwMode="auto">
          <a:xfrm>
            <a:off x="4686300" y="2287588"/>
            <a:ext cx="7105650" cy="1819275"/>
          </a:xfrm>
          <a:custGeom>
            <a:avLst/>
            <a:gdLst>
              <a:gd name="T0" fmla="*/ 0 w 6696075"/>
              <a:gd name="T1" fmla="*/ 0 h 1819275"/>
              <a:gd name="T2" fmla="*/ 9010271 w 6696075"/>
              <a:gd name="T3" fmla="*/ 19050 h 1819275"/>
              <a:gd name="T4" fmla="*/ 9010271 w 6696075"/>
              <a:gd name="T5" fmla="*/ 1809750 h 1819275"/>
              <a:gd name="T6" fmla="*/ 1510142 w 6696075"/>
              <a:gd name="T7" fmla="*/ 1819275 h 1819275"/>
              <a:gd name="T8" fmla="*/ 0 w 6696075"/>
              <a:gd name="T9" fmla="*/ 0 h 181927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6696075" h="1819275">
                <a:moveTo>
                  <a:pt x="0" y="0"/>
                </a:moveTo>
                <a:lnTo>
                  <a:pt x="6696075" y="19050"/>
                </a:lnTo>
                <a:lnTo>
                  <a:pt x="6696075" y="1809750"/>
                </a:lnTo>
                <a:lnTo>
                  <a:pt x="1122277" y="181927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59397" name="矩形 9"/>
          <p:cNvSpPr>
            <a:spLocks noChangeArrowheads="1"/>
          </p:cNvSpPr>
          <p:nvPr/>
        </p:nvSpPr>
        <p:spPr bwMode="auto">
          <a:xfrm>
            <a:off x="12020550" y="2297113"/>
            <a:ext cx="171450" cy="1800225"/>
          </a:xfrm>
          <a:prstGeom prst="rect">
            <a:avLst/>
          </a:prstGeom>
          <a:solidFill>
            <a:schemeClr val="accent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59398" name="等腰三角形 11"/>
          <p:cNvSpPr/>
          <p:nvPr/>
        </p:nvSpPr>
        <p:spPr bwMode="auto">
          <a:xfrm>
            <a:off x="5895975" y="2297113"/>
            <a:ext cx="5895975" cy="1800225"/>
          </a:xfrm>
          <a:custGeom>
            <a:avLst/>
            <a:gdLst>
              <a:gd name="T0" fmla="*/ 0 w 5895976"/>
              <a:gd name="T1" fmla="*/ 1800225 h 1800225"/>
              <a:gd name="T2" fmla="*/ 3586166 w 5895976"/>
              <a:gd name="T3" fmla="*/ 0 h 1800225"/>
              <a:gd name="T4" fmla="*/ 5895971 w 5895976"/>
              <a:gd name="T5" fmla="*/ 1800225 h 1800225"/>
              <a:gd name="T6" fmla="*/ 0 w 5895976"/>
              <a:gd name="T7" fmla="*/ 1800225 h 1800225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5895976" h="1800225">
                <a:moveTo>
                  <a:pt x="0" y="1800225"/>
                </a:moveTo>
                <a:lnTo>
                  <a:pt x="3586171" y="0"/>
                </a:lnTo>
                <a:lnTo>
                  <a:pt x="5895976" y="1800225"/>
                </a:lnTo>
                <a:lnTo>
                  <a:pt x="0" y="1800225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59399" name="矩形 14"/>
          <p:cNvSpPr>
            <a:spLocks noChangeArrowheads="1"/>
          </p:cNvSpPr>
          <p:nvPr/>
        </p:nvSpPr>
        <p:spPr bwMode="auto">
          <a:xfrm>
            <a:off x="0" y="6448425"/>
            <a:ext cx="12192000" cy="419100"/>
          </a:xfrm>
          <a:prstGeom prst="rect">
            <a:avLst/>
          </a:prstGeom>
          <a:solidFill>
            <a:schemeClr val="accent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59400" name="矩形 17"/>
          <p:cNvSpPr>
            <a:spLocks noChangeArrowheads="1"/>
          </p:cNvSpPr>
          <p:nvPr/>
        </p:nvSpPr>
        <p:spPr bwMode="auto">
          <a:xfrm>
            <a:off x="9271000" y="6448425"/>
            <a:ext cx="2921000" cy="422275"/>
          </a:xfrm>
          <a:prstGeom prst="rect">
            <a:avLst/>
          </a:prstGeom>
          <a:solidFill>
            <a:srgbClr val="77737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59401" name="直角三角形 15"/>
          <p:cNvSpPr>
            <a:spLocks noChangeArrowheads="1"/>
          </p:cNvSpPr>
          <p:nvPr/>
        </p:nvSpPr>
        <p:spPr bwMode="auto">
          <a:xfrm rot="-2482782">
            <a:off x="9013825" y="6180138"/>
            <a:ext cx="622300" cy="544512"/>
          </a:xfrm>
          <a:prstGeom prst="rtTriangle">
            <a:avLst/>
          </a:prstGeom>
          <a:solidFill>
            <a:schemeClr val="accent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grpSp>
        <p:nvGrpSpPr>
          <p:cNvPr id="59402" name="组合 23"/>
          <p:cNvGrpSpPr/>
          <p:nvPr/>
        </p:nvGrpSpPr>
        <p:grpSpPr bwMode="auto">
          <a:xfrm>
            <a:off x="5705475" y="2776538"/>
            <a:ext cx="885825" cy="887412"/>
            <a:chOff x="0" y="0"/>
            <a:chExt cx="1236662" cy="1236662"/>
          </a:xfrm>
        </p:grpSpPr>
        <p:pic>
          <p:nvPicPr>
            <p:cNvPr id="59406" name="组合 21"/>
            <p:cNvPicPr>
              <a:picLocks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4126" y="343571"/>
              <a:ext cx="756779" cy="4761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9407" name="椭圆 22"/>
            <p:cNvSpPr>
              <a:spLocks noChangeArrowheads="1"/>
            </p:cNvSpPr>
            <p:nvPr/>
          </p:nvSpPr>
          <p:spPr bwMode="auto">
            <a:xfrm>
              <a:off x="0" y="0"/>
              <a:ext cx="1236662" cy="1236662"/>
            </a:xfrm>
            <a:prstGeom prst="ellipse">
              <a:avLst/>
            </a:prstGeom>
            <a:noFill/>
            <a:ln w="57150">
              <a:solidFill>
                <a:schemeClr val="bg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 eaLnBrk="0" hangingPunct="0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</p:grpSp>
      <p:sp>
        <p:nvSpPr>
          <p:cNvPr id="59403" name="文本框 24"/>
          <p:cNvSpPr txBox="1">
            <a:spLocks noChangeArrowheads="1"/>
          </p:cNvSpPr>
          <p:nvPr/>
        </p:nvSpPr>
        <p:spPr bwMode="auto">
          <a:xfrm>
            <a:off x="7389345" y="2607581"/>
            <a:ext cx="3044371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谢    谢！</a:t>
            </a:r>
          </a:p>
        </p:txBody>
      </p:sp>
      <p:sp>
        <p:nvSpPr>
          <p:cNvPr id="59404" name="矩形 25"/>
          <p:cNvSpPr>
            <a:spLocks noChangeArrowheads="1"/>
          </p:cNvSpPr>
          <p:nvPr/>
        </p:nvSpPr>
        <p:spPr bwMode="auto">
          <a:xfrm>
            <a:off x="8402637" y="3527338"/>
            <a:ext cx="184467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000" b="1" dirty="0">
                <a:solidFill>
                  <a:schemeClr val="bg1"/>
                </a:solidFill>
                <a:latin typeface="Arial" panose="020B0604020202020204" pitchFamily="34" charset="0"/>
              </a:rPr>
              <a:t>Thank   You</a:t>
            </a:r>
            <a:endParaRPr lang="zh-CN" altLang="en-US" sz="2000" b="1" dirty="0">
              <a:solidFill>
                <a:schemeClr val="bg1"/>
              </a:solidFill>
            </a:endParaRPr>
          </a:p>
        </p:txBody>
      </p:sp>
      <p:pic>
        <p:nvPicPr>
          <p:cNvPr id="59405" name="图片 2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63" y="1849438"/>
            <a:ext cx="4625975" cy="285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flip dir="r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816002" y="881048"/>
            <a:ext cx="348044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 smtClean="0">
                <a:solidFill>
                  <a:schemeClr val="accent3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总体主成分</a:t>
            </a:r>
            <a:r>
              <a:rPr lang="zh-CN" altLang="en-US" sz="3200" b="1" dirty="0">
                <a:solidFill>
                  <a:schemeClr val="accent3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的定义</a:t>
            </a:r>
            <a:endParaRPr lang="en-US" altLang="zh-CN" sz="3200" b="1" dirty="0">
              <a:solidFill>
                <a:schemeClr val="accent3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92738" y="1795111"/>
                <a:ext cx="10926967" cy="1641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zh-CN" altLang="en-US" sz="2400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主成分分析的目标是找到原始变量的一个能够按照“重要性”排序并且信息不 重复的线性组合。具体地，假设 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4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sz="24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 dirty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sz="24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zh-CN" sz="24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 dirty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sz="24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, · · · , </m:t>
                        </m:r>
                        <m:sSub>
                          <m:sSubPr>
                            <m:ctrlPr>
                              <a:rPr lang="en-US" altLang="zh-CN" sz="24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 dirty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sz="2400" i="1" dirty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zh-CN" altLang="en-US" sz="2400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为 </a:t>
                </a:r>
                <a:r>
                  <a:rPr lang="en-US" altLang="zh-CN" sz="2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p </a:t>
                </a:r>
                <a:r>
                  <a:rPr lang="zh-CN" altLang="en-US" sz="2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维随机向量，其均 值为 </a:t>
                </a:r>
                <a:r>
                  <a:rPr lang="en-US" altLang="zh-CN" sz="2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µ</a:t>
                </a:r>
                <a:r>
                  <a:rPr lang="zh-CN" altLang="en-US" sz="2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，协方差矩阵为 </a:t>
                </a:r>
                <a:r>
                  <a:rPr lang="en-US" altLang="zh-CN" sz="2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Σ</a:t>
                </a:r>
                <a:r>
                  <a:rPr lang="zh-CN" altLang="en-US" sz="2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。对 </a:t>
                </a:r>
                <a:r>
                  <a:rPr lang="en-US" altLang="zh-CN" sz="2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X </a:t>
                </a:r>
                <a:r>
                  <a:rPr lang="zh-CN" altLang="en-US" sz="2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进行线性变换，可以形成新的综合变量，记为 </a:t>
                </a:r>
                <a:r>
                  <a:rPr lang="en-US" altLang="zh-CN" sz="2400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Y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 =</m:t>
                    </m:r>
                    <m:sSup>
                      <m:sSupPr>
                        <m:ctrlPr>
                          <a:rPr lang="en-US" altLang="zh-CN" sz="24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dirty="0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altLang="zh-CN" sz="24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zh-CN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dirty="0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altLang="zh-CN" sz="24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, · · · , </m:t>
                        </m:r>
                        <m:sSub>
                          <m:sSubPr>
                            <m:ctrlPr>
                              <a:rPr lang="en-US" altLang="zh-CN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dirty="0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altLang="zh-CN" sz="2400" i="1" dirty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zh-CN" altLang="en-US" sz="2400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，即</a:t>
                </a:r>
                <a:r>
                  <a:rPr lang="zh-CN" altLang="en-US" sz="2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：</a:t>
                </a:r>
                <a:endParaRPr lang="zh-CN" altLang="en-US" sz="2400" dirty="0">
                  <a:latin typeface="楷体" panose="02010609060101010101" pitchFamily="49" charset="-122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38" y="1795111"/>
                <a:ext cx="10926967" cy="1641988"/>
              </a:xfrm>
              <a:prstGeom prst="rect">
                <a:avLst/>
              </a:prstGeom>
              <a:blipFill>
                <a:blip r:embed="rId5"/>
                <a:stretch>
                  <a:fillRect l="-725" t="-2963" r="-167" b="-40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图片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47662" y="3626451"/>
            <a:ext cx="5840178" cy="2278247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816001" y="870888"/>
            <a:ext cx="348044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 smtClean="0">
                <a:solidFill>
                  <a:schemeClr val="accent3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总体主成分</a:t>
            </a:r>
            <a:r>
              <a:rPr lang="zh-CN" altLang="en-US" sz="3200" b="1" dirty="0">
                <a:solidFill>
                  <a:schemeClr val="accent3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的定义</a:t>
            </a:r>
            <a:endParaRPr lang="en-US" altLang="zh-CN" sz="3200" b="1" dirty="0">
              <a:solidFill>
                <a:schemeClr val="accent3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0" y="1693605"/>
                <a:ext cx="10926967" cy="45722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zh-CN" altLang="en-US" sz="2400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首先用一个综合变量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sz="2400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来</a:t>
                </a:r>
                <a:r>
                  <a:rPr lang="zh-CN" altLang="en-US" sz="2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替代原始</a:t>
                </a:r>
                <a:r>
                  <a:rPr lang="zh-CN" altLang="en-US" sz="2400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的</a:t>
                </a:r>
                <a:r>
                  <a:rPr lang="en-US" altLang="zh-CN" sz="2400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p</a:t>
                </a:r>
                <a:r>
                  <a:rPr lang="zh-CN" altLang="en-US" sz="2400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个</a:t>
                </a:r>
                <a:r>
                  <a:rPr lang="zh-CN" altLang="en-US" sz="2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变量，为了</a:t>
                </a:r>
                <a:r>
                  <a:rPr lang="zh-CN" altLang="en-US" sz="2400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使得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sz="2400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在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400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400" b="0" i="0" dirty="0" smtClean="0">
                        <a:latin typeface="Cambria Math" panose="02040503050406030204" pitchFamily="18" charset="0"/>
                      </a:rPr>
                      <m:t>…</m:t>
                    </m:r>
                  </m:oMath>
                </a14:m>
                <a:r>
                  <a:rPr lang="en-US" altLang="zh-CN" sz="2400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zh-CN" altLang="en-US" sz="2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的 所有线性组合中最具代表性，应使其方差最大化，以最大程度地保留原始变量的</a:t>
                </a:r>
                <a:r>
                  <a:rPr lang="zh-CN" altLang="en-US" sz="2400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方差</a:t>
                </a:r>
                <a:r>
                  <a:rPr lang="zh-CN" altLang="en-US" sz="2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和协方差结构信息。</a:t>
                </a:r>
                <a:r>
                  <a:rPr lang="zh-CN" altLang="en-US" sz="2400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由于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𝑣𝑎𝑟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𝑣𝑎𝑟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zh-CN" sz="2400" i="1" dirty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400" i="1" dirty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24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sz="2400" i="1" dirty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zh-CN" sz="2400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altLang="zh-CN" sz="2400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altLang="zh-CN" sz="24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dirty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2400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nary>
                    <m:r>
                      <a:rPr lang="en-US" altLang="zh-CN" sz="2400" b="0" i="0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zh-CN" altLang="en-US" sz="2400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若对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sz="2400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不</a:t>
                </a:r>
                <a:r>
                  <a:rPr lang="zh-CN" altLang="en-US" sz="2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加以约束，可</a:t>
                </a:r>
                <a:r>
                  <a:rPr lang="zh-CN" altLang="en-US" sz="2400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使得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sz="2400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的</a:t>
                </a:r>
                <a:r>
                  <a:rPr lang="zh-CN" altLang="en-US" sz="2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方差任意增大，那么方差最大化就变得没有意义</a:t>
                </a:r>
                <a:r>
                  <a:rPr lang="zh-CN" altLang="en-US" sz="2400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。因此</a:t>
                </a:r>
                <a:r>
                  <a:rPr lang="zh-CN" altLang="en-US" sz="2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主成分分析</a:t>
                </a:r>
                <a:r>
                  <a:rPr lang="zh-CN" altLang="en-US" sz="2400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限制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sz="2400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为</a:t>
                </a:r>
                <a:r>
                  <a:rPr lang="zh-CN" altLang="en-US" sz="2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单位向量，即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40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CN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400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=1,</a:t>
                </a:r>
                <a:r>
                  <a:rPr lang="zh-CN" altLang="en-US" sz="2400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寻求向量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400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,</a:t>
                </a:r>
                <a:r>
                  <a:rPr lang="zh-CN" altLang="en-US" sz="2400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使得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𝑣𝑎𝑟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 dirty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altLang="zh-CN" sz="24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𝑣𝑎𝑟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US" altLang="zh-CN" sz="2400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m:rPr>
                        <m:nor/>
                      </m:rPr>
                      <a:rPr lang="en-US" altLang="zh-CN" sz="2400" dirty="0">
                        <a:latin typeface="楷体" panose="02010609060101010101" pitchFamily="49" charset="-122"/>
                        <a:ea typeface="楷体" panose="02010609060101010101" pitchFamily="49" charset="-122"/>
                      </a:rPr>
                      <m:t>X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400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达到</a:t>
                </a:r>
                <a:r>
                  <a:rPr lang="zh-CN" altLang="en-US" sz="2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最大，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sz="2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就称为第一主成分</a:t>
                </a:r>
                <a:r>
                  <a:rPr lang="zh-CN" altLang="en-US" sz="2400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。</a:t>
                </a:r>
                <a:endParaRPr lang="en-US" altLang="zh-CN" sz="2400" dirty="0" smtClean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zh-CN" altLang="en-US" sz="2400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如果</a:t>
                </a:r>
                <a:r>
                  <a:rPr lang="zh-CN" altLang="en-US" sz="2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第一主成分所含信息不够多，</a:t>
                </a:r>
                <a:r>
                  <a:rPr lang="zh-CN" altLang="en-US" sz="2400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不足以</a:t>
                </a:r>
                <a:r>
                  <a:rPr lang="zh-CN" altLang="en-US" sz="2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代表原始数据</a:t>
                </a:r>
                <a:r>
                  <a:rPr lang="zh-CN" altLang="en-US" sz="2400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的</a:t>
                </a:r>
                <a:r>
                  <a:rPr lang="en-US" altLang="zh-CN" sz="2400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p</a:t>
                </a:r>
                <a:r>
                  <a:rPr lang="zh-CN" altLang="en-US" sz="2400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个</a:t>
                </a:r>
                <a:r>
                  <a:rPr lang="zh-CN" altLang="en-US" sz="2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变量，则需要</a:t>
                </a:r>
                <a:r>
                  <a:rPr lang="zh-CN" altLang="en-US" sz="2400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考虑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sz="2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，为了</a:t>
                </a:r>
                <a:r>
                  <a:rPr lang="zh-CN" altLang="en-US" sz="2400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使得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sz="2400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中</a:t>
                </a:r>
                <a:r>
                  <a:rPr lang="zh-CN" altLang="en-US" sz="2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所含信息</a:t>
                </a:r>
                <a:r>
                  <a:rPr lang="zh-CN" altLang="en-US" sz="2400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sz="2400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不重叠</a:t>
                </a:r>
                <a:r>
                  <a:rPr lang="zh-CN" altLang="en-US" sz="2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，则应该</a:t>
                </a:r>
                <a:r>
                  <a:rPr lang="zh-CN" altLang="en-US" sz="2400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要求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𝑐𝑜𝑣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=0</m:t>
                    </m:r>
                    <m:r>
                      <a:rPr lang="en-US" altLang="zh-CN" sz="2400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zh-CN" altLang="en-US" sz="2400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即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sz="2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和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sz="2400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不相关</a:t>
                </a:r>
                <a:r>
                  <a:rPr lang="zh-CN" altLang="en-US" sz="2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。因此主成分分析在上述约束和</a:t>
                </a:r>
                <a:r>
                  <a:rPr lang="zh-CN" altLang="en-US" sz="2400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条件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400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CN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2400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=1</a:t>
                </a:r>
                <a:r>
                  <a:rPr lang="zh-CN" altLang="en-US" sz="2400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的</a:t>
                </a:r>
                <a:r>
                  <a:rPr lang="zh-CN" altLang="en-US" sz="2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条件下寻求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2400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,</a:t>
                </a:r>
                <a:r>
                  <a:rPr lang="zh-CN" altLang="en-US" sz="2400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使得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𝑣𝑎𝑟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 dirty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altLang="zh-CN" sz="24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𝑣𝑎𝑟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US" altLang="zh-CN" sz="2400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zh-CN" sz="2400" dirty="0">
                        <a:latin typeface="楷体" panose="02010609060101010101" pitchFamily="49" charset="-122"/>
                        <a:ea typeface="楷体" panose="02010609060101010101" pitchFamily="49" charset="-122"/>
                      </a:rPr>
                      <m:t>X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400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 达到</a:t>
                </a:r>
                <a:r>
                  <a:rPr lang="zh-CN" altLang="en-US" sz="2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最大，所求</a:t>
                </a:r>
                <a:r>
                  <a:rPr lang="zh-CN" altLang="en-US" sz="2400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的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sz="2400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称为</a:t>
                </a:r>
                <a:r>
                  <a:rPr lang="zh-CN" altLang="en-US" sz="2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第二主成分。类似地，可以</a:t>
                </a:r>
                <a:r>
                  <a:rPr lang="zh-CN" altLang="en-US" sz="2400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定义</a:t>
                </a:r>
                <a:r>
                  <a:rPr lang="zh-CN" altLang="en-US" sz="2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第三</a:t>
                </a:r>
                <a:r>
                  <a:rPr lang="zh-CN" altLang="en-US" sz="2400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主成分</a:t>
                </a:r>
                <a:r>
                  <a:rPr lang="en-US" altLang="zh-CN" sz="2400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,...,</a:t>
                </a:r>
                <a:r>
                  <a:rPr lang="zh-CN" altLang="en-US" sz="2400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第 </a:t>
                </a:r>
                <a:r>
                  <a:rPr lang="en-US" altLang="zh-CN" sz="2400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p</a:t>
                </a:r>
                <a:r>
                  <a:rPr lang="zh-CN" altLang="en-US" sz="2400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主成分</a:t>
                </a:r>
                <a:r>
                  <a:rPr lang="zh-CN" altLang="en-US" sz="2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。各主成分在总方差中所占比重依次递减。实际</a:t>
                </a:r>
                <a:r>
                  <a:rPr lang="zh-CN" altLang="en-US" sz="2400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应用</a:t>
                </a:r>
                <a:r>
                  <a:rPr lang="zh-CN" altLang="en-US" sz="2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中，通常只需挑选前几个主成分，达到简化问题，抓住问题本质的目的。 </a:t>
                </a:r>
                <a:endParaRPr lang="zh-CN" altLang="en-US" sz="2400" dirty="0">
                  <a:latin typeface="楷体" panose="02010609060101010101" pitchFamily="49" charset="-122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693605"/>
                <a:ext cx="10926967" cy="4572214"/>
              </a:xfrm>
              <a:prstGeom prst="rect">
                <a:avLst/>
              </a:prstGeom>
              <a:blipFill>
                <a:blip r:embed="rId7"/>
                <a:stretch>
                  <a:fillRect l="-725" t="-1467" r="-725" b="-2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21102011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816001" y="870888"/>
            <a:ext cx="348044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 smtClean="0">
                <a:solidFill>
                  <a:schemeClr val="accent3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总体主成分的求法</a:t>
            </a:r>
            <a:endParaRPr lang="en-US" altLang="zh-CN" sz="3200" b="1" dirty="0">
              <a:solidFill>
                <a:schemeClr val="accent3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380" y="1799531"/>
            <a:ext cx="9617842" cy="419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622637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816001" y="870888"/>
            <a:ext cx="348044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 smtClean="0">
                <a:solidFill>
                  <a:schemeClr val="accent3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总体主成分的求法</a:t>
            </a:r>
            <a:endParaRPr lang="en-US" altLang="zh-CN" sz="3200" b="1" dirty="0">
              <a:solidFill>
                <a:schemeClr val="accent3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6987" y="1562056"/>
            <a:ext cx="7796693" cy="258283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4"/>
          <a:srcRect r="222" b="59597"/>
          <a:stretch/>
        </p:blipFill>
        <p:spPr>
          <a:xfrm>
            <a:off x="1225387" y="4353699"/>
            <a:ext cx="7898293" cy="2063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998657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主题">
  <a:themeElements>
    <a:clrScheme name="Office 主题 1">
      <a:dk1>
        <a:srgbClr val="000000"/>
      </a:dk1>
      <a:lt1>
        <a:srgbClr val="FFFFFF"/>
      </a:lt1>
      <a:dk2>
        <a:srgbClr val="768395"/>
      </a:dk2>
      <a:lt2>
        <a:srgbClr val="F0F0F0"/>
      </a:lt2>
      <a:accent1>
        <a:srgbClr val="F73529"/>
      </a:accent1>
      <a:accent2>
        <a:srgbClr val="E8282E"/>
      </a:accent2>
      <a:accent3>
        <a:srgbClr val="BA2326"/>
      </a:accent3>
      <a:accent4>
        <a:srgbClr val="8B0C04"/>
      </a:accent4>
      <a:accent5>
        <a:srgbClr val="680801"/>
      </a:accent5>
      <a:accent6>
        <a:srgbClr val="B91318"/>
      </a:accent6>
      <a:hlink>
        <a:srgbClr val="F73529"/>
      </a:hlink>
      <a:folHlink>
        <a:srgbClr val="BFBFBF"/>
      </a:folHlink>
    </a:clrScheme>
    <a:fontScheme name="Office 主题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Office 主题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 主题 1">
    <a:dk1>
      <a:srgbClr val="000000"/>
    </a:dk1>
    <a:lt1>
      <a:srgbClr val="FFFFFF"/>
    </a:lt1>
    <a:dk2>
      <a:srgbClr val="768395"/>
    </a:dk2>
    <a:lt2>
      <a:srgbClr val="F0F0F0"/>
    </a:lt2>
    <a:accent1>
      <a:srgbClr val="F73529"/>
    </a:accent1>
    <a:accent2>
      <a:srgbClr val="E8282E"/>
    </a:accent2>
    <a:accent3>
      <a:srgbClr val="BA2326"/>
    </a:accent3>
    <a:accent4>
      <a:srgbClr val="8B0C04"/>
    </a:accent4>
    <a:accent5>
      <a:srgbClr val="680801"/>
    </a:accent5>
    <a:accent6>
      <a:srgbClr val="B91318"/>
    </a:accent6>
    <a:hlink>
      <a:srgbClr val="F73529"/>
    </a:hlink>
    <a:folHlink>
      <a:srgbClr val="BFBFBF"/>
    </a:folHlink>
  </a:clrScheme>
</a:themeOverride>
</file>

<file path=ppt/theme/themeOverride10.xml><?xml version="1.0" encoding="utf-8"?>
<a:themeOverride xmlns:a="http://schemas.openxmlformats.org/drawingml/2006/main">
  <a:clrScheme name="Office 主题 1">
    <a:dk1>
      <a:srgbClr val="000000"/>
    </a:dk1>
    <a:lt1>
      <a:srgbClr val="FFFFFF"/>
    </a:lt1>
    <a:dk2>
      <a:srgbClr val="768395"/>
    </a:dk2>
    <a:lt2>
      <a:srgbClr val="F0F0F0"/>
    </a:lt2>
    <a:accent1>
      <a:srgbClr val="F73529"/>
    </a:accent1>
    <a:accent2>
      <a:srgbClr val="E8282E"/>
    </a:accent2>
    <a:accent3>
      <a:srgbClr val="BA2326"/>
    </a:accent3>
    <a:accent4>
      <a:srgbClr val="8B0C04"/>
    </a:accent4>
    <a:accent5>
      <a:srgbClr val="680801"/>
    </a:accent5>
    <a:accent6>
      <a:srgbClr val="B91318"/>
    </a:accent6>
    <a:hlink>
      <a:srgbClr val="F73529"/>
    </a:hlink>
    <a:folHlink>
      <a:srgbClr val="BFBFBF"/>
    </a:folHlink>
  </a:clrScheme>
</a:themeOverride>
</file>

<file path=ppt/theme/themeOverride11.xml><?xml version="1.0" encoding="utf-8"?>
<a:themeOverride xmlns:a="http://schemas.openxmlformats.org/drawingml/2006/main">
  <a:clrScheme name="Office 主题 1">
    <a:dk1>
      <a:srgbClr val="000000"/>
    </a:dk1>
    <a:lt1>
      <a:srgbClr val="FFFFFF"/>
    </a:lt1>
    <a:dk2>
      <a:srgbClr val="768395"/>
    </a:dk2>
    <a:lt2>
      <a:srgbClr val="F0F0F0"/>
    </a:lt2>
    <a:accent1>
      <a:srgbClr val="F73529"/>
    </a:accent1>
    <a:accent2>
      <a:srgbClr val="E8282E"/>
    </a:accent2>
    <a:accent3>
      <a:srgbClr val="BA2326"/>
    </a:accent3>
    <a:accent4>
      <a:srgbClr val="8B0C04"/>
    </a:accent4>
    <a:accent5>
      <a:srgbClr val="680801"/>
    </a:accent5>
    <a:accent6>
      <a:srgbClr val="B91318"/>
    </a:accent6>
    <a:hlink>
      <a:srgbClr val="F73529"/>
    </a:hlink>
    <a:folHlink>
      <a:srgbClr val="BFBFBF"/>
    </a:folHlink>
  </a:clrScheme>
</a:themeOverride>
</file>

<file path=ppt/theme/themeOverride12.xml><?xml version="1.0" encoding="utf-8"?>
<a:themeOverride xmlns:a="http://schemas.openxmlformats.org/drawingml/2006/main">
  <a:clrScheme name="Office 主题 1">
    <a:dk1>
      <a:srgbClr val="000000"/>
    </a:dk1>
    <a:lt1>
      <a:srgbClr val="FFFFFF"/>
    </a:lt1>
    <a:dk2>
      <a:srgbClr val="768395"/>
    </a:dk2>
    <a:lt2>
      <a:srgbClr val="F0F0F0"/>
    </a:lt2>
    <a:accent1>
      <a:srgbClr val="F73529"/>
    </a:accent1>
    <a:accent2>
      <a:srgbClr val="E8282E"/>
    </a:accent2>
    <a:accent3>
      <a:srgbClr val="BA2326"/>
    </a:accent3>
    <a:accent4>
      <a:srgbClr val="8B0C04"/>
    </a:accent4>
    <a:accent5>
      <a:srgbClr val="680801"/>
    </a:accent5>
    <a:accent6>
      <a:srgbClr val="B91318"/>
    </a:accent6>
    <a:hlink>
      <a:srgbClr val="F73529"/>
    </a:hlink>
    <a:folHlink>
      <a:srgbClr val="BFBFBF"/>
    </a:folHlink>
  </a:clrScheme>
</a:themeOverride>
</file>

<file path=ppt/theme/themeOverride13.xml><?xml version="1.0" encoding="utf-8"?>
<a:themeOverride xmlns:a="http://schemas.openxmlformats.org/drawingml/2006/main">
  <a:clrScheme name="Office 主题 1">
    <a:dk1>
      <a:srgbClr val="000000"/>
    </a:dk1>
    <a:lt1>
      <a:srgbClr val="FFFFFF"/>
    </a:lt1>
    <a:dk2>
      <a:srgbClr val="768395"/>
    </a:dk2>
    <a:lt2>
      <a:srgbClr val="F0F0F0"/>
    </a:lt2>
    <a:accent1>
      <a:srgbClr val="F73529"/>
    </a:accent1>
    <a:accent2>
      <a:srgbClr val="E8282E"/>
    </a:accent2>
    <a:accent3>
      <a:srgbClr val="BA2326"/>
    </a:accent3>
    <a:accent4>
      <a:srgbClr val="8B0C04"/>
    </a:accent4>
    <a:accent5>
      <a:srgbClr val="680801"/>
    </a:accent5>
    <a:accent6>
      <a:srgbClr val="B91318"/>
    </a:accent6>
    <a:hlink>
      <a:srgbClr val="F73529"/>
    </a:hlink>
    <a:folHlink>
      <a:srgbClr val="BFBFBF"/>
    </a:folHlink>
  </a:clrScheme>
</a:themeOverride>
</file>

<file path=ppt/theme/themeOverride14.xml><?xml version="1.0" encoding="utf-8"?>
<a:themeOverride xmlns:a="http://schemas.openxmlformats.org/drawingml/2006/main">
  <a:clrScheme name="Office 主题 1">
    <a:dk1>
      <a:srgbClr val="000000"/>
    </a:dk1>
    <a:lt1>
      <a:srgbClr val="FFFFFF"/>
    </a:lt1>
    <a:dk2>
      <a:srgbClr val="768395"/>
    </a:dk2>
    <a:lt2>
      <a:srgbClr val="F0F0F0"/>
    </a:lt2>
    <a:accent1>
      <a:srgbClr val="F73529"/>
    </a:accent1>
    <a:accent2>
      <a:srgbClr val="E8282E"/>
    </a:accent2>
    <a:accent3>
      <a:srgbClr val="BA2326"/>
    </a:accent3>
    <a:accent4>
      <a:srgbClr val="8B0C04"/>
    </a:accent4>
    <a:accent5>
      <a:srgbClr val="680801"/>
    </a:accent5>
    <a:accent6>
      <a:srgbClr val="B91318"/>
    </a:accent6>
    <a:hlink>
      <a:srgbClr val="F73529"/>
    </a:hlink>
    <a:folHlink>
      <a:srgbClr val="BFBFBF"/>
    </a:folHlink>
  </a:clrScheme>
</a:themeOverride>
</file>

<file path=ppt/theme/themeOverride15.xml><?xml version="1.0" encoding="utf-8"?>
<a:themeOverride xmlns:a="http://schemas.openxmlformats.org/drawingml/2006/main">
  <a:clrScheme name="Office 主题 1">
    <a:dk1>
      <a:srgbClr val="000000"/>
    </a:dk1>
    <a:lt1>
      <a:srgbClr val="FFFFFF"/>
    </a:lt1>
    <a:dk2>
      <a:srgbClr val="768395"/>
    </a:dk2>
    <a:lt2>
      <a:srgbClr val="F0F0F0"/>
    </a:lt2>
    <a:accent1>
      <a:srgbClr val="F73529"/>
    </a:accent1>
    <a:accent2>
      <a:srgbClr val="E8282E"/>
    </a:accent2>
    <a:accent3>
      <a:srgbClr val="BA2326"/>
    </a:accent3>
    <a:accent4>
      <a:srgbClr val="8B0C04"/>
    </a:accent4>
    <a:accent5>
      <a:srgbClr val="680801"/>
    </a:accent5>
    <a:accent6>
      <a:srgbClr val="B91318"/>
    </a:accent6>
    <a:hlink>
      <a:srgbClr val="F73529"/>
    </a:hlink>
    <a:folHlink>
      <a:srgbClr val="BFBFBF"/>
    </a:folHlink>
  </a:clrScheme>
</a:themeOverride>
</file>

<file path=ppt/theme/themeOverride16.xml><?xml version="1.0" encoding="utf-8"?>
<a:themeOverride xmlns:a="http://schemas.openxmlformats.org/drawingml/2006/main">
  <a:clrScheme name="Office 主题 1">
    <a:dk1>
      <a:srgbClr val="000000"/>
    </a:dk1>
    <a:lt1>
      <a:srgbClr val="FFFFFF"/>
    </a:lt1>
    <a:dk2>
      <a:srgbClr val="768395"/>
    </a:dk2>
    <a:lt2>
      <a:srgbClr val="F0F0F0"/>
    </a:lt2>
    <a:accent1>
      <a:srgbClr val="F73529"/>
    </a:accent1>
    <a:accent2>
      <a:srgbClr val="E8282E"/>
    </a:accent2>
    <a:accent3>
      <a:srgbClr val="BA2326"/>
    </a:accent3>
    <a:accent4>
      <a:srgbClr val="8B0C04"/>
    </a:accent4>
    <a:accent5>
      <a:srgbClr val="680801"/>
    </a:accent5>
    <a:accent6>
      <a:srgbClr val="B91318"/>
    </a:accent6>
    <a:hlink>
      <a:srgbClr val="F73529"/>
    </a:hlink>
    <a:folHlink>
      <a:srgbClr val="BFBFBF"/>
    </a:folHlink>
  </a:clrScheme>
</a:themeOverride>
</file>

<file path=ppt/theme/themeOverride17.xml><?xml version="1.0" encoding="utf-8"?>
<a:themeOverride xmlns:a="http://schemas.openxmlformats.org/drawingml/2006/main">
  <a:clrScheme name="Office 主题 1">
    <a:dk1>
      <a:srgbClr val="000000"/>
    </a:dk1>
    <a:lt1>
      <a:srgbClr val="FFFFFF"/>
    </a:lt1>
    <a:dk2>
      <a:srgbClr val="768395"/>
    </a:dk2>
    <a:lt2>
      <a:srgbClr val="F0F0F0"/>
    </a:lt2>
    <a:accent1>
      <a:srgbClr val="F73529"/>
    </a:accent1>
    <a:accent2>
      <a:srgbClr val="E8282E"/>
    </a:accent2>
    <a:accent3>
      <a:srgbClr val="BA2326"/>
    </a:accent3>
    <a:accent4>
      <a:srgbClr val="8B0C04"/>
    </a:accent4>
    <a:accent5>
      <a:srgbClr val="680801"/>
    </a:accent5>
    <a:accent6>
      <a:srgbClr val="B91318"/>
    </a:accent6>
    <a:hlink>
      <a:srgbClr val="F73529"/>
    </a:hlink>
    <a:folHlink>
      <a:srgbClr val="BFBFBF"/>
    </a:folHlink>
  </a:clrScheme>
</a:themeOverride>
</file>

<file path=ppt/theme/themeOverride18.xml><?xml version="1.0" encoding="utf-8"?>
<a:themeOverride xmlns:a="http://schemas.openxmlformats.org/drawingml/2006/main">
  <a:clrScheme name="Office 主题 1">
    <a:dk1>
      <a:srgbClr val="000000"/>
    </a:dk1>
    <a:lt1>
      <a:srgbClr val="FFFFFF"/>
    </a:lt1>
    <a:dk2>
      <a:srgbClr val="768395"/>
    </a:dk2>
    <a:lt2>
      <a:srgbClr val="F0F0F0"/>
    </a:lt2>
    <a:accent1>
      <a:srgbClr val="F73529"/>
    </a:accent1>
    <a:accent2>
      <a:srgbClr val="E8282E"/>
    </a:accent2>
    <a:accent3>
      <a:srgbClr val="BA2326"/>
    </a:accent3>
    <a:accent4>
      <a:srgbClr val="8B0C04"/>
    </a:accent4>
    <a:accent5>
      <a:srgbClr val="680801"/>
    </a:accent5>
    <a:accent6>
      <a:srgbClr val="B91318"/>
    </a:accent6>
    <a:hlink>
      <a:srgbClr val="F73529"/>
    </a:hlink>
    <a:folHlink>
      <a:srgbClr val="BFBFBF"/>
    </a:folHlink>
  </a:clrScheme>
</a:themeOverride>
</file>

<file path=ppt/theme/themeOverride19.xml><?xml version="1.0" encoding="utf-8"?>
<a:themeOverride xmlns:a="http://schemas.openxmlformats.org/drawingml/2006/main">
  <a:clrScheme name="Office 主题 1">
    <a:dk1>
      <a:srgbClr val="000000"/>
    </a:dk1>
    <a:lt1>
      <a:srgbClr val="FFFFFF"/>
    </a:lt1>
    <a:dk2>
      <a:srgbClr val="768395"/>
    </a:dk2>
    <a:lt2>
      <a:srgbClr val="F0F0F0"/>
    </a:lt2>
    <a:accent1>
      <a:srgbClr val="F73529"/>
    </a:accent1>
    <a:accent2>
      <a:srgbClr val="E8282E"/>
    </a:accent2>
    <a:accent3>
      <a:srgbClr val="BA2326"/>
    </a:accent3>
    <a:accent4>
      <a:srgbClr val="8B0C04"/>
    </a:accent4>
    <a:accent5>
      <a:srgbClr val="680801"/>
    </a:accent5>
    <a:accent6>
      <a:srgbClr val="B91318"/>
    </a:accent6>
    <a:hlink>
      <a:srgbClr val="F73529"/>
    </a:hlink>
    <a:folHlink>
      <a:srgbClr val="BFBFBF"/>
    </a:folHlink>
  </a:clrScheme>
</a:themeOverride>
</file>

<file path=ppt/theme/themeOverride2.xml><?xml version="1.0" encoding="utf-8"?>
<a:themeOverride xmlns:a="http://schemas.openxmlformats.org/drawingml/2006/main">
  <a:clrScheme name="Office 主题 1">
    <a:dk1>
      <a:srgbClr val="000000"/>
    </a:dk1>
    <a:lt1>
      <a:srgbClr val="FFFFFF"/>
    </a:lt1>
    <a:dk2>
      <a:srgbClr val="768395"/>
    </a:dk2>
    <a:lt2>
      <a:srgbClr val="F0F0F0"/>
    </a:lt2>
    <a:accent1>
      <a:srgbClr val="F73529"/>
    </a:accent1>
    <a:accent2>
      <a:srgbClr val="E8282E"/>
    </a:accent2>
    <a:accent3>
      <a:srgbClr val="BA2326"/>
    </a:accent3>
    <a:accent4>
      <a:srgbClr val="8B0C04"/>
    </a:accent4>
    <a:accent5>
      <a:srgbClr val="680801"/>
    </a:accent5>
    <a:accent6>
      <a:srgbClr val="B91318"/>
    </a:accent6>
    <a:hlink>
      <a:srgbClr val="F73529"/>
    </a:hlink>
    <a:folHlink>
      <a:srgbClr val="BFBFBF"/>
    </a:folHlink>
  </a:clrScheme>
</a:themeOverride>
</file>

<file path=ppt/theme/themeOverride20.xml><?xml version="1.0" encoding="utf-8"?>
<a:themeOverride xmlns:a="http://schemas.openxmlformats.org/drawingml/2006/main">
  <a:clrScheme name="Office 主题 1">
    <a:dk1>
      <a:srgbClr val="000000"/>
    </a:dk1>
    <a:lt1>
      <a:srgbClr val="FFFFFF"/>
    </a:lt1>
    <a:dk2>
      <a:srgbClr val="768395"/>
    </a:dk2>
    <a:lt2>
      <a:srgbClr val="F0F0F0"/>
    </a:lt2>
    <a:accent1>
      <a:srgbClr val="F73529"/>
    </a:accent1>
    <a:accent2>
      <a:srgbClr val="E8282E"/>
    </a:accent2>
    <a:accent3>
      <a:srgbClr val="BA2326"/>
    </a:accent3>
    <a:accent4>
      <a:srgbClr val="8B0C04"/>
    </a:accent4>
    <a:accent5>
      <a:srgbClr val="680801"/>
    </a:accent5>
    <a:accent6>
      <a:srgbClr val="B91318"/>
    </a:accent6>
    <a:hlink>
      <a:srgbClr val="F73529"/>
    </a:hlink>
    <a:folHlink>
      <a:srgbClr val="BFBFBF"/>
    </a:folHlink>
  </a:clrScheme>
</a:themeOverride>
</file>

<file path=ppt/theme/themeOverride21.xml><?xml version="1.0" encoding="utf-8"?>
<a:themeOverride xmlns:a="http://schemas.openxmlformats.org/drawingml/2006/main">
  <a:clrScheme name="Office 主题 1">
    <a:dk1>
      <a:srgbClr val="000000"/>
    </a:dk1>
    <a:lt1>
      <a:srgbClr val="FFFFFF"/>
    </a:lt1>
    <a:dk2>
      <a:srgbClr val="768395"/>
    </a:dk2>
    <a:lt2>
      <a:srgbClr val="F0F0F0"/>
    </a:lt2>
    <a:accent1>
      <a:srgbClr val="F73529"/>
    </a:accent1>
    <a:accent2>
      <a:srgbClr val="E8282E"/>
    </a:accent2>
    <a:accent3>
      <a:srgbClr val="BA2326"/>
    </a:accent3>
    <a:accent4>
      <a:srgbClr val="8B0C04"/>
    </a:accent4>
    <a:accent5>
      <a:srgbClr val="680801"/>
    </a:accent5>
    <a:accent6>
      <a:srgbClr val="B91318"/>
    </a:accent6>
    <a:hlink>
      <a:srgbClr val="F73529"/>
    </a:hlink>
    <a:folHlink>
      <a:srgbClr val="BFBFBF"/>
    </a:folHlink>
  </a:clrScheme>
</a:themeOverride>
</file>

<file path=ppt/theme/themeOverride22.xml><?xml version="1.0" encoding="utf-8"?>
<a:themeOverride xmlns:a="http://schemas.openxmlformats.org/drawingml/2006/main">
  <a:clrScheme name="Office 主题 1">
    <a:dk1>
      <a:srgbClr val="000000"/>
    </a:dk1>
    <a:lt1>
      <a:srgbClr val="FFFFFF"/>
    </a:lt1>
    <a:dk2>
      <a:srgbClr val="768395"/>
    </a:dk2>
    <a:lt2>
      <a:srgbClr val="F0F0F0"/>
    </a:lt2>
    <a:accent1>
      <a:srgbClr val="F73529"/>
    </a:accent1>
    <a:accent2>
      <a:srgbClr val="E8282E"/>
    </a:accent2>
    <a:accent3>
      <a:srgbClr val="BA2326"/>
    </a:accent3>
    <a:accent4>
      <a:srgbClr val="8B0C04"/>
    </a:accent4>
    <a:accent5>
      <a:srgbClr val="680801"/>
    </a:accent5>
    <a:accent6>
      <a:srgbClr val="B91318"/>
    </a:accent6>
    <a:hlink>
      <a:srgbClr val="F73529"/>
    </a:hlink>
    <a:folHlink>
      <a:srgbClr val="BFBFBF"/>
    </a:folHlink>
  </a:clrScheme>
</a:themeOverride>
</file>

<file path=ppt/theme/themeOverride23.xml><?xml version="1.0" encoding="utf-8"?>
<a:themeOverride xmlns:a="http://schemas.openxmlformats.org/drawingml/2006/main">
  <a:clrScheme name="Office 主题 1">
    <a:dk1>
      <a:srgbClr val="000000"/>
    </a:dk1>
    <a:lt1>
      <a:srgbClr val="FFFFFF"/>
    </a:lt1>
    <a:dk2>
      <a:srgbClr val="768395"/>
    </a:dk2>
    <a:lt2>
      <a:srgbClr val="F0F0F0"/>
    </a:lt2>
    <a:accent1>
      <a:srgbClr val="F73529"/>
    </a:accent1>
    <a:accent2>
      <a:srgbClr val="E8282E"/>
    </a:accent2>
    <a:accent3>
      <a:srgbClr val="BA2326"/>
    </a:accent3>
    <a:accent4>
      <a:srgbClr val="8B0C04"/>
    </a:accent4>
    <a:accent5>
      <a:srgbClr val="680801"/>
    </a:accent5>
    <a:accent6>
      <a:srgbClr val="B91318"/>
    </a:accent6>
    <a:hlink>
      <a:srgbClr val="F73529"/>
    </a:hlink>
    <a:folHlink>
      <a:srgbClr val="BFBFBF"/>
    </a:folHlink>
  </a:clrScheme>
</a:themeOverride>
</file>

<file path=ppt/theme/themeOverride24.xml><?xml version="1.0" encoding="utf-8"?>
<a:themeOverride xmlns:a="http://schemas.openxmlformats.org/drawingml/2006/main">
  <a:clrScheme name="Office 主题 1">
    <a:dk1>
      <a:srgbClr val="000000"/>
    </a:dk1>
    <a:lt1>
      <a:srgbClr val="FFFFFF"/>
    </a:lt1>
    <a:dk2>
      <a:srgbClr val="768395"/>
    </a:dk2>
    <a:lt2>
      <a:srgbClr val="F0F0F0"/>
    </a:lt2>
    <a:accent1>
      <a:srgbClr val="F73529"/>
    </a:accent1>
    <a:accent2>
      <a:srgbClr val="E8282E"/>
    </a:accent2>
    <a:accent3>
      <a:srgbClr val="BA2326"/>
    </a:accent3>
    <a:accent4>
      <a:srgbClr val="8B0C04"/>
    </a:accent4>
    <a:accent5>
      <a:srgbClr val="680801"/>
    </a:accent5>
    <a:accent6>
      <a:srgbClr val="B91318"/>
    </a:accent6>
    <a:hlink>
      <a:srgbClr val="F73529"/>
    </a:hlink>
    <a:folHlink>
      <a:srgbClr val="BFBFBF"/>
    </a:folHlink>
  </a:clrScheme>
</a:themeOverride>
</file>

<file path=ppt/theme/themeOverride25.xml><?xml version="1.0" encoding="utf-8"?>
<a:themeOverride xmlns:a="http://schemas.openxmlformats.org/drawingml/2006/main">
  <a:clrScheme name="Office 主题 1">
    <a:dk1>
      <a:srgbClr val="000000"/>
    </a:dk1>
    <a:lt1>
      <a:srgbClr val="FFFFFF"/>
    </a:lt1>
    <a:dk2>
      <a:srgbClr val="768395"/>
    </a:dk2>
    <a:lt2>
      <a:srgbClr val="F0F0F0"/>
    </a:lt2>
    <a:accent1>
      <a:srgbClr val="F73529"/>
    </a:accent1>
    <a:accent2>
      <a:srgbClr val="E8282E"/>
    </a:accent2>
    <a:accent3>
      <a:srgbClr val="BA2326"/>
    </a:accent3>
    <a:accent4>
      <a:srgbClr val="8B0C04"/>
    </a:accent4>
    <a:accent5>
      <a:srgbClr val="680801"/>
    </a:accent5>
    <a:accent6>
      <a:srgbClr val="B91318"/>
    </a:accent6>
    <a:hlink>
      <a:srgbClr val="F73529"/>
    </a:hlink>
    <a:folHlink>
      <a:srgbClr val="BFBFBF"/>
    </a:folHlink>
  </a:clrScheme>
</a:themeOverride>
</file>

<file path=ppt/theme/themeOverride26.xml><?xml version="1.0" encoding="utf-8"?>
<a:themeOverride xmlns:a="http://schemas.openxmlformats.org/drawingml/2006/main">
  <a:clrScheme name="Office 主题 1">
    <a:dk1>
      <a:srgbClr val="000000"/>
    </a:dk1>
    <a:lt1>
      <a:srgbClr val="FFFFFF"/>
    </a:lt1>
    <a:dk2>
      <a:srgbClr val="768395"/>
    </a:dk2>
    <a:lt2>
      <a:srgbClr val="F0F0F0"/>
    </a:lt2>
    <a:accent1>
      <a:srgbClr val="F73529"/>
    </a:accent1>
    <a:accent2>
      <a:srgbClr val="E8282E"/>
    </a:accent2>
    <a:accent3>
      <a:srgbClr val="BA2326"/>
    </a:accent3>
    <a:accent4>
      <a:srgbClr val="8B0C04"/>
    </a:accent4>
    <a:accent5>
      <a:srgbClr val="680801"/>
    </a:accent5>
    <a:accent6>
      <a:srgbClr val="B91318"/>
    </a:accent6>
    <a:hlink>
      <a:srgbClr val="F73529"/>
    </a:hlink>
    <a:folHlink>
      <a:srgbClr val="BFBFBF"/>
    </a:folHlink>
  </a:clrScheme>
</a:themeOverride>
</file>

<file path=ppt/theme/themeOverride27.xml><?xml version="1.0" encoding="utf-8"?>
<a:themeOverride xmlns:a="http://schemas.openxmlformats.org/drawingml/2006/main">
  <a:clrScheme name="Office 主题 1">
    <a:dk1>
      <a:srgbClr val="000000"/>
    </a:dk1>
    <a:lt1>
      <a:srgbClr val="FFFFFF"/>
    </a:lt1>
    <a:dk2>
      <a:srgbClr val="768395"/>
    </a:dk2>
    <a:lt2>
      <a:srgbClr val="F0F0F0"/>
    </a:lt2>
    <a:accent1>
      <a:srgbClr val="F73529"/>
    </a:accent1>
    <a:accent2>
      <a:srgbClr val="E8282E"/>
    </a:accent2>
    <a:accent3>
      <a:srgbClr val="BA2326"/>
    </a:accent3>
    <a:accent4>
      <a:srgbClr val="8B0C04"/>
    </a:accent4>
    <a:accent5>
      <a:srgbClr val="680801"/>
    </a:accent5>
    <a:accent6>
      <a:srgbClr val="B91318"/>
    </a:accent6>
    <a:hlink>
      <a:srgbClr val="F73529"/>
    </a:hlink>
    <a:folHlink>
      <a:srgbClr val="BFBFBF"/>
    </a:folHlink>
  </a:clrScheme>
</a:themeOverride>
</file>

<file path=ppt/theme/themeOverride28.xml><?xml version="1.0" encoding="utf-8"?>
<a:themeOverride xmlns:a="http://schemas.openxmlformats.org/drawingml/2006/main">
  <a:clrScheme name="Office 主题 1">
    <a:dk1>
      <a:srgbClr val="000000"/>
    </a:dk1>
    <a:lt1>
      <a:srgbClr val="FFFFFF"/>
    </a:lt1>
    <a:dk2>
      <a:srgbClr val="768395"/>
    </a:dk2>
    <a:lt2>
      <a:srgbClr val="F0F0F0"/>
    </a:lt2>
    <a:accent1>
      <a:srgbClr val="F73529"/>
    </a:accent1>
    <a:accent2>
      <a:srgbClr val="E8282E"/>
    </a:accent2>
    <a:accent3>
      <a:srgbClr val="BA2326"/>
    </a:accent3>
    <a:accent4>
      <a:srgbClr val="8B0C04"/>
    </a:accent4>
    <a:accent5>
      <a:srgbClr val="680801"/>
    </a:accent5>
    <a:accent6>
      <a:srgbClr val="B91318"/>
    </a:accent6>
    <a:hlink>
      <a:srgbClr val="F73529"/>
    </a:hlink>
    <a:folHlink>
      <a:srgbClr val="BFBFBF"/>
    </a:folHlink>
  </a:clrScheme>
</a:themeOverride>
</file>

<file path=ppt/theme/themeOverride29.xml><?xml version="1.0" encoding="utf-8"?>
<a:themeOverride xmlns:a="http://schemas.openxmlformats.org/drawingml/2006/main">
  <a:clrScheme name="Office 主题 1">
    <a:dk1>
      <a:srgbClr val="000000"/>
    </a:dk1>
    <a:lt1>
      <a:srgbClr val="FFFFFF"/>
    </a:lt1>
    <a:dk2>
      <a:srgbClr val="768395"/>
    </a:dk2>
    <a:lt2>
      <a:srgbClr val="F0F0F0"/>
    </a:lt2>
    <a:accent1>
      <a:srgbClr val="F73529"/>
    </a:accent1>
    <a:accent2>
      <a:srgbClr val="E8282E"/>
    </a:accent2>
    <a:accent3>
      <a:srgbClr val="BA2326"/>
    </a:accent3>
    <a:accent4>
      <a:srgbClr val="8B0C04"/>
    </a:accent4>
    <a:accent5>
      <a:srgbClr val="680801"/>
    </a:accent5>
    <a:accent6>
      <a:srgbClr val="B91318"/>
    </a:accent6>
    <a:hlink>
      <a:srgbClr val="F73529"/>
    </a:hlink>
    <a:folHlink>
      <a:srgbClr val="BFBFBF"/>
    </a:folHlink>
  </a:clrScheme>
</a:themeOverride>
</file>

<file path=ppt/theme/themeOverride3.xml><?xml version="1.0" encoding="utf-8"?>
<a:themeOverride xmlns:a="http://schemas.openxmlformats.org/drawingml/2006/main">
  <a:clrScheme name="Office 主题 1">
    <a:dk1>
      <a:srgbClr val="000000"/>
    </a:dk1>
    <a:lt1>
      <a:srgbClr val="FFFFFF"/>
    </a:lt1>
    <a:dk2>
      <a:srgbClr val="768395"/>
    </a:dk2>
    <a:lt2>
      <a:srgbClr val="F0F0F0"/>
    </a:lt2>
    <a:accent1>
      <a:srgbClr val="F73529"/>
    </a:accent1>
    <a:accent2>
      <a:srgbClr val="E8282E"/>
    </a:accent2>
    <a:accent3>
      <a:srgbClr val="BA2326"/>
    </a:accent3>
    <a:accent4>
      <a:srgbClr val="8B0C04"/>
    </a:accent4>
    <a:accent5>
      <a:srgbClr val="680801"/>
    </a:accent5>
    <a:accent6>
      <a:srgbClr val="B91318"/>
    </a:accent6>
    <a:hlink>
      <a:srgbClr val="F73529"/>
    </a:hlink>
    <a:folHlink>
      <a:srgbClr val="BFBFBF"/>
    </a:folHlink>
  </a:clrScheme>
</a:themeOverride>
</file>

<file path=ppt/theme/themeOverride30.xml><?xml version="1.0" encoding="utf-8"?>
<a:themeOverride xmlns:a="http://schemas.openxmlformats.org/drawingml/2006/main">
  <a:clrScheme name="Office 主题 1">
    <a:dk1>
      <a:srgbClr val="000000"/>
    </a:dk1>
    <a:lt1>
      <a:srgbClr val="FFFFFF"/>
    </a:lt1>
    <a:dk2>
      <a:srgbClr val="768395"/>
    </a:dk2>
    <a:lt2>
      <a:srgbClr val="F0F0F0"/>
    </a:lt2>
    <a:accent1>
      <a:srgbClr val="F73529"/>
    </a:accent1>
    <a:accent2>
      <a:srgbClr val="E8282E"/>
    </a:accent2>
    <a:accent3>
      <a:srgbClr val="BA2326"/>
    </a:accent3>
    <a:accent4>
      <a:srgbClr val="8B0C04"/>
    </a:accent4>
    <a:accent5>
      <a:srgbClr val="680801"/>
    </a:accent5>
    <a:accent6>
      <a:srgbClr val="B91318"/>
    </a:accent6>
    <a:hlink>
      <a:srgbClr val="F73529"/>
    </a:hlink>
    <a:folHlink>
      <a:srgbClr val="BFBFBF"/>
    </a:folHlink>
  </a:clrScheme>
</a:themeOverride>
</file>

<file path=ppt/theme/themeOverride31.xml><?xml version="1.0" encoding="utf-8"?>
<a:themeOverride xmlns:a="http://schemas.openxmlformats.org/drawingml/2006/main">
  <a:clrScheme name="Office 主题 1">
    <a:dk1>
      <a:srgbClr val="000000"/>
    </a:dk1>
    <a:lt1>
      <a:srgbClr val="FFFFFF"/>
    </a:lt1>
    <a:dk2>
      <a:srgbClr val="768395"/>
    </a:dk2>
    <a:lt2>
      <a:srgbClr val="F0F0F0"/>
    </a:lt2>
    <a:accent1>
      <a:srgbClr val="F73529"/>
    </a:accent1>
    <a:accent2>
      <a:srgbClr val="E8282E"/>
    </a:accent2>
    <a:accent3>
      <a:srgbClr val="BA2326"/>
    </a:accent3>
    <a:accent4>
      <a:srgbClr val="8B0C04"/>
    </a:accent4>
    <a:accent5>
      <a:srgbClr val="680801"/>
    </a:accent5>
    <a:accent6>
      <a:srgbClr val="B91318"/>
    </a:accent6>
    <a:hlink>
      <a:srgbClr val="F73529"/>
    </a:hlink>
    <a:folHlink>
      <a:srgbClr val="BFBFBF"/>
    </a:folHlink>
  </a:clrScheme>
</a:themeOverride>
</file>

<file path=ppt/theme/themeOverride32.xml><?xml version="1.0" encoding="utf-8"?>
<a:themeOverride xmlns:a="http://schemas.openxmlformats.org/drawingml/2006/main">
  <a:clrScheme name="Office 主题 1">
    <a:dk1>
      <a:srgbClr val="000000"/>
    </a:dk1>
    <a:lt1>
      <a:srgbClr val="FFFFFF"/>
    </a:lt1>
    <a:dk2>
      <a:srgbClr val="768395"/>
    </a:dk2>
    <a:lt2>
      <a:srgbClr val="F0F0F0"/>
    </a:lt2>
    <a:accent1>
      <a:srgbClr val="F73529"/>
    </a:accent1>
    <a:accent2>
      <a:srgbClr val="E8282E"/>
    </a:accent2>
    <a:accent3>
      <a:srgbClr val="BA2326"/>
    </a:accent3>
    <a:accent4>
      <a:srgbClr val="8B0C04"/>
    </a:accent4>
    <a:accent5>
      <a:srgbClr val="680801"/>
    </a:accent5>
    <a:accent6>
      <a:srgbClr val="B91318"/>
    </a:accent6>
    <a:hlink>
      <a:srgbClr val="F73529"/>
    </a:hlink>
    <a:folHlink>
      <a:srgbClr val="BFBFBF"/>
    </a:folHlink>
  </a:clrScheme>
</a:themeOverride>
</file>

<file path=ppt/theme/themeOverride33.xml><?xml version="1.0" encoding="utf-8"?>
<a:themeOverride xmlns:a="http://schemas.openxmlformats.org/drawingml/2006/main">
  <a:clrScheme name="Office 主题 1">
    <a:dk1>
      <a:srgbClr val="000000"/>
    </a:dk1>
    <a:lt1>
      <a:srgbClr val="FFFFFF"/>
    </a:lt1>
    <a:dk2>
      <a:srgbClr val="768395"/>
    </a:dk2>
    <a:lt2>
      <a:srgbClr val="F0F0F0"/>
    </a:lt2>
    <a:accent1>
      <a:srgbClr val="F73529"/>
    </a:accent1>
    <a:accent2>
      <a:srgbClr val="E8282E"/>
    </a:accent2>
    <a:accent3>
      <a:srgbClr val="BA2326"/>
    </a:accent3>
    <a:accent4>
      <a:srgbClr val="8B0C04"/>
    </a:accent4>
    <a:accent5>
      <a:srgbClr val="680801"/>
    </a:accent5>
    <a:accent6>
      <a:srgbClr val="B91318"/>
    </a:accent6>
    <a:hlink>
      <a:srgbClr val="F73529"/>
    </a:hlink>
    <a:folHlink>
      <a:srgbClr val="BFBFBF"/>
    </a:folHlink>
  </a:clrScheme>
</a:themeOverride>
</file>

<file path=ppt/theme/themeOverride34.xml><?xml version="1.0" encoding="utf-8"?>
<a:themeOverride xmlns:a="http://schemas.openxmlformats.org/drawingml/2006/main">
  <a:clrScheme name="Office 主题 1">
    <a:dk1>
      <a:srgbClr val="000000"/>
    </a:dk1>
    <a:lt1>
      <a:srgbClr val="FFFFFF"/>
    </a:lt1>
    <a:dk2>
      <a:srgbClr val="768395"/>
    </a:dk2>
    <a:lt2>
      <a:srgbClr val="F0F0F0"/>
    </a:lt2>
    <a:accent1>
      <a:srgbClr val="F73529"/>
    </a:accent1>
    <a:accent2>
      <a:srgbClr val="E8282E"/>
    </a:accent2>
    <a:accent3>
      <a:srgbClr val="BA2326"/>
    </a:accent3>
    <a:accent4>
      <a:srgbClr val="8B0C04"/>
    </a:accent4>
    <a:accent5>
      <a:srgbClr val="680801"/>
    </a:accent5>
    <a:accent6>
      <a:srgbClr val="B91318"/>
    </a:accent6>
    <a:hlink>
      <a:srgbClr val="F73529"/>
    </a:hlink>
    <a:folHlink>
      <a:srgbClr val="BFBFBF"/>
    </a:folHlink>
  </a:clrScheme>
</a:themeOverride>
</file>

<file path=ppt/theme/themeOverride35.xml><?xml version="1.0" encoding="utf-8"?>
<a:themeOverride xmlns:a="http://schemas.openxmlformats.org/drawingml/2006/main">
  <a:clrScheme name="Office 主题 1">
    <a:dk1>
      <a:srgbClr val="000000"/>
    </a:dk1>
    <a:lt1>
      <a:srgbClr val="FFFFFF"/>
    </a:lt1>
    <a:dk2>
      <a:srgbClr val="768395"/>
    </a:dk2>
    <a:lt2>
      <a:srgbClr val="F0F0F0"/>
    </a:lt2>
    <a:accent1>
      <a:srgbClr val="F73529"/>
    </a:accent1>
    <a:accent2>
      <a:srgbClr val="E8282E"/>
    </a:accent2>
    <a:accent3>
      <a:srgbClr val="BA2326"/>
    </a:accent3>
    <a:accent4>
      <a:srgbClr val="8B0C04"/>
    </a:accent4>
    <a:accent5>
      <a:srgbClr val="680801"/>
    </a:accent5>
    <a:accent6>
      <a:srgbClr val="B91318"/>
    </a:accent6>
    <a:hlink>
      <a:srgbClr val="F73529"/>
    </a:hlink>
    <a:folHlink>
      <a:srgbClr val="BFBFBF"/>
    </a:folHlink>
  </a:clrScheme>
</a:themeOverride>
</file>

<file path=ppt/theme/themeOverride36.xml><?xml version="1.0" encoding="utf-8"?>
<a:themeOverride xmlns:a="http://schemas.openxmlformats.org/drawingml/2006/main">
  <a:clrScheme name="Office 主题 1">
    <a:dk1>
      <a:srgbClr val="000000"/>
    </a:dk1>
    <a:lt1>
      <a:srgbClr val="FFFFFF"/>
    </a:lt1>
    <a:dk2>
      <a:srgbClr val="768395"/>
    </a:dk2>
    <a:lt2>
      <a:srgbClr val="F0F0F0"/>
    </a:lt2>
    <a:accent1>
      <a:srgbClr val="F73529"/>
    </a:accent1>
    <a:accent2>
      <a:srgbClr val="E8282E"/>
    </a:accent2>
    <a:accent3>
      <a:srgbClr val="BA2326"/>
    </a:accent3>
    <a:accent4>
      <a:srgbClr val="8B0C04"/>
    </a:accent4>
    <a:accent5>
      <a:srgbClr val="680801"/>
    </a:accent5>
    <a:accent6>
      <a:srgbClr val="B91318"/>
    </a:accent6>
    <a:hlink>
      <a:srgbClr val="F73529"/>
    </a:hlink>
    <a:folHlink>
      <a:srgbClr val="BFBFBF"/>
    </a:folHlink>
  </a:clrScheme>
</a:themeOverride>
</file>

<file path=ppt/theme/themeOverride37.xml><?xml version="1.0" encoding="utf-8"?>
<a:themeOverride xmlns:a="http://schemas.openxmlformats.org/drawingml/2006/main">
  <a:clrScheme name="Office 主题 1">
    <a:dk1>
      <a:srgbClr val="000000"/>
    </a:dk1>
    <a:lt1>
      <a:srgbClr val="FFFFFF"/>
    </a:lt1>
    <a:dk2>
      <a:srgbClr val="768395"/>
    </a:dk2>
    <a:lt2>
      <a:srgbClr val="F0F0F0"/>
    </a:lt2>
    <a:accent1>
      <a:srgbClr val="F73529"/>
    </a:accent1>
    <a:accent2>
      <a:srgbClr val="E8282E"/>
    </a:accent2>
    <a:accent3>
      <a:srgbClr val="BA2326"/>
    </a:accent3>
    <a:accent4>
      <a:srgbClr val="8B0C04"/>
    </a:accent4>
    <a:accent5>
      <a:srgbClr val="680801"/>
    </a:accent5>
    <a:accent6>
      <a:srgbClr val="B91318"/>
    </a:accent6>
    <a:hlink>
      <a:srgbClr val="F73529"/>
    </a:hlink>
    <a:folHlink>
      <a:srgbClr val="BFBFBF"/>
    </a:folHlink>
  </a:clrScheme>
</a:themeOverride>
</file>

<file path=ppt/theme/themeOverride38.xml><?xml version="1.0" encoding="utf-8"?>
<a:themeOverride xmlns:a="http://schemas.openxmlformats.org/drawingml/2006/main">
  <a:clrScheme name="Office 主题 1">
    <a:dk1>
      <a:srgbClr val="000000"/>
    </a:dk1>
    <a:lt1>
      <a:srgbClr val="FFFFFF"/>
    </a:lt1>
    <a:dk2>
      <a:srgbClr val="768395"/>
    </a:dk2>
    <a:lt2>
      <a:srgbClr val="F0F0F0"/>
    </a:lt2>
    <a:accent1>
      <a:srgbClr val="F73529"/>
    </a:accent1>
    <a:accent2>
      <a:srgbClr val="E8282E"/>
    </a:accent2>
    <a:accent3>
      <a:srgbClr val="BA2326"/>
    </a:accent3>
    <a:accent4>
      <a:srgbClr val="8B0C04"/>
    </a:accent4>
    <a:accent5>
      <a:srgbClr val="680801"/>
    </a:accent5>
    <a:accent6>
      <a:srgbClr val="B91318"/>
    </a:accent6>
    <a:hlink>
      <a:srgbClr val="F73529"/>
    </a:hlink>
    <a:folHlink>
      <a:srgbClr val="BFBFBF"/>
    </a:folHlink>
  </a:clrScheme>
</a:themeOverride>
</file>

<file path=ppt/theme/themeOverride39.xml><?xml version="1.0" encoding="utf-8"?>
<a:themeOverride xmlns:a="http://schemas.openxmlformats.org/drawingml/2006/main">
  <a:clrScheme name="Office 主题 1">
    <a:dk1>
      <a:srgbClr val="000000"/>
    </a:dk1>
    <a:lt1>
      <a:srgbClr val="FFFFFF"/>
    </a:lt1>
    <a:dk2>
      <a:srgbClr val="768395"/>
    </a:dk2>
    <a:lt2>
      <a:srgbClr val="F0F0F0"/>
    </a:lt2>
    <a:accent1>
      <a:srgbClr val="F73529"/>
    </a:accent1>
    <a:accent2>
      <a:srgbClr val="E8282E"/>
    </a:accent2>
    <a:accent3>
      <a:srgbClr val="BA2326"/>
    </a:accent3>
    <a:accent4>
      <a:srgbClr val="8B0C04"/>
    </a:accent4>
    <a:accent5>
      <a:srgbClr val="680801"/>
    </a:accent5>
    <a:accent6>
      <a:srgbClr val="B91318"/>
    </a:accent6>
    <a:hlink>
      <a:srgbClr val="F73529"/>
    </a:hlink>
    <a:folHlink>
      <a:srgbClr val="BFBFBF"/>
    </a:folHlink>
  </a:clrScheme>
</a:themeOverride>
</file>

<file path=ppt/theme/themeOverride4.xml><?xml version="1.0" encoding="utf-8"?>
<a:themeOverride xmlns:a="http://schemas.openxmlformats.org/drawingml/2006/main">
  <a:clrScheme name="Office 主题 1">
    <a:dk1>
      <a:srgbClr val="000000"/>
    </a:dk1>
    <a:lt1>
      <a:srgbClr val="FFFFFF"/>
    </a:lt1>
    <a:dk2>
      <a:srgbClr val="768395"/>
    </a:dk2>
    <a:lt2>
      <a:srgbClr val="F0F0F0"/>
    </a:lt2>
    <a:accent1>
      <a:srgbClr val="F73529"/>
    </a:accent1>
    <a:accent2>
      <a:srgbClr val="E8282E"/>
    </a:accent2>
    <a:accent3>
      <a:srgbClr val="BA2326"/>
    </a:accent3>
    <a:accent4>
      <a:srgbClr val="8B0C04"/>
    </a:accent4>
    <a:accent5>
      <a:srgbClr val="680801"/>
    </a:accent5>
    <a:accent6>
      <a:srgbClr val="B91318"/>
    </a:accent6>
    <a:hlink>
      <a:srgbClr val="F73529"/>
    </a:hlink>
    <a:folHlink>
      <a:srgbClr val="BFBFBF"/>
    </a:folHlink>
  </a:clrScheme>
</a:themeOverride>
</file>

<file path=ppt/theme/themeOverride40.xml><?xml version="1.0" encoding="utf-8"?>
<a:themeOverride xmlns:a="http://schemas.openxmlformats.org/drawingml/2006/main">
  <a:clrScheme name="Office 主题 1">
    <a:dk1>
      <a:srgbClr val="000000"/>
    </a:dk1>
    <a:lt1>
      <a:srgbClr val="FFFFFF"/>
    </a:lt1>
    <a:dk2>
      <a:srgbClr val="768395"/>
    </a:dk2>
    <a:lt2>
      <a:srgbClr val="F0F0F0"/>
    </a:lt2>
    <a:accent1>
      <a:srgbClr val="F73529"/>
    </a:accent1>
    <a:accent2>
      <a:srgbClr val="E8282E"/>
    </a:accent2>
    <a:accent3>
      <a:srgbClr val="BA2326"/>
    </a:accent3>
    <a:accent4>
      <a:srgbClr val="8B0C04"/>
    </a:accent4>
    <a:accent5>
      <a:srgbClr val="680801"/>
    </a:accent5>
    <a:accent6>
      <a:srgbClr val="B91318"/>
    </a:accent6>
    <a:hlink>
      <a:srgbClr val="F73529"/>
    </a:hlink>
    <a:folHlink>
      <a:srgbClr val="BFBFBF"/>
    </a:folHlink>
  </a:clrScheme>
</a:themeOverride>
</file>

<file path=ppt/theme/themeOverride41.xml><?xml version="1.0" encoding="utf-8"?>
<a:themeOverride xmlns:a="http://schemas.openxmlformats.org/drawingml/2006/main">
  <a:clrScheme name="Office 主题 1">
    <a:dk1>
      <a:srgbClr val="000000"/>
    </a:dk1>
    <a:lt1>
      <a:srgbClr val="FFFFFF"/>
    </a:lt1>
    <a:dk2>
      <a:srgbClr val="768395"/>
    </a:dk2>
    <a:lt2>
      <a:srgbClr val="F0F0F0"/>
    </a:lt2>
    <a:accent1>
      <a:srgbClr val="F73529"/>
    </a:accent1>
    <a:accent2>
      <a:srgbClr val="E8282E"/>
    </a:accent2>
    <a:accent3>
      <a:srgbClr val="BA2326"/>
    </a:accent3>
    <a:accent4>
      <a:srgbClr val="8B0C04"/>
    </a:accent4>
    <a:accent5>
      <a:srgbClr val="680801"/>
    </a:accent5>
    <a:accent6>
      <a:srgbClr val="B91318"/>
    </a:accent6>
    <a:hlink>
      <a:srgbClr val="F73529"/>
    </a:hlink>
    <a:folHlink>
      <a:srgbClr val="BFBFBF"/>
    </a:folHlink>
  </a:clrScheme>
</a:themeOverride>
</file>

<file path=ppt/theme/themeOverride42.xml><?xml version="1.0" encoding="utf-8"?>
<a:themeOverride xmlns:a="http://schemas.openxmlformats.org/drawingml/2006/main">
  <a:clrScheme name="Office 主题 1">
    <a:dk1>
      <a:srgbClr val="000000"/>
    </a:dk1>
    <a:lt1>
      <a:srgbClr val="FFFFFF"/>
    </a:lt1>
    <a:dk2>
      <a:srgbClr val="768395"/>
    </a:dk2>
    <a:lt2>
      <a:srgbClr val="F0F0F0"/>
    </a:lt2>
    <a:accent1>
      <a:srgbClr val="F73529"/>
    </a:accent1>
    <a:accent2>
      <a:srgbClr val="E8282E"/>
    </a:accent2>
    <a:accent3>
      <a:srgbClr val="BA2326"/>
    </a:accent3>
    <a:accent4>
      <a:srgbClr val="8B0C04"/>
    </a:accent4>
    <a:accent5>
      <a:srgbClr val="680801"/>
    </a:accent5>
    <a:accent6>
      <a:srgbClr val="B91318"/>
    </a:accent6>
    <a:hlink>
      <a:srgbClr val="F73529"/>
    </a:hlink>
    <a:folHlink>
      <a:srgbClr val="BFBFBF"/>
    </a:folHlink>
  </a:clrScheme>
</a:themeOverride>
</file>

<file path=ppt/theme/themeOverride43.xml><?xml version="1.0" encoding="utf-8"?>
<a:themeOverride xmlns:a="http://schemas.openxmlformats.org/drawingml/2006/main">
  <a:clrScheme name="Office 主题 1">
    <a:dk1>
      <a:srgbClr val="000000"/>
    </a:dk1>
    <a:lt1>
      <a:srgbClr val="FFFFFF"/>
    </a:lt1>
    <a:dk2>
      <a:srgbClr val="768395"/>
    </a:dk2>
    <a:lt2>
      <a:srgbClr val="F0F0F0"/>
    </a:lt2>
    <a:accent1>
      <a:srgbClr val="F73529"/>
    </a:accent1>
    <a:accent2>
      <a:srgbClr val="E8282E"/>
    </a:accent2>
    <a:accent3>
      <a:srgbClr val="BA2326"/>
    </a:accent3>
    <a:accent4>
      <a:srgbClr val="8B0C04"/>
    </a:accent4>
    <a:accent5>
      <a:srgbClr val="680801"/>
    </a:accent5>
    <a:accent6>
      <a:srgbClr val="B91318"/>
    </a:accent6>
    <a:hlink>
      <a:srgbClr val="F73529"/>
    </a:hlink>
    <a:folHlink>
      <a:srgbClr val="BFBFBF"/>
    </a:folHlink>
  </a:clrScheme>
</a:themeOverride>
</file>

<file path=ppt/theme/themeOverride44.xml><?xml version="1.0" encoding="utf-8"?>
<a:themeOverride xmlns:a="http://schemas.openxmlformats.org/drawingml/2006/main">
  <a:clrScheme name="Office 主题 1">
    <a:dk1>
      <a:srgbClr val="000000"/>
    </a:dk1>
    <a:lt1>
      <a:srgbClr val="FFFFFF"/>
    </a:lt1>
    <a:dk2>
      <a:srgbClr val="768395"/>
    </a:dk2>
    <a:lt2>
      <a:srgbClr val="F0F0F0"/>
    </a:lt2>
    <a:accent1>
      <a:srgbClr val="F73529"/>
    </a:accent1>
    <a:accent2>
      <a:srgbClr val="E8282E"/>
    </a:accent2>
    <a:accent3>
      <a:srgbClr val="BA2326"/>
    </a:accent3>
    <a:accent4>
      <a:srgbClr val="8B0C04"/>
    </a:accent4>
    <a:accent5>
      <a:srgbClr val="680801"/>
    </a:accent5>
    <a:accent6>
      <a:srgbClr val="B91318"/>
    </a:accent6>
    <a:hlink>
      <a:srgbClr val="F73529"/>
    </a:hlink>
    <a:folHlink>
      <a:srgbClr val="BFBFBF"/>
    </a:folHlink>
  </a:clrScheme>
</a:themeOverride>
</file>

<file path=ppt/theme/themeOverride45.xml><?xml version="1.0" encoding="utf-8"?>
<a:themeOverride xmlns:a="http://schemas.openxmlformats.org/drawingml/2006/main">
  <a:clrScheme name="Office 主题 1">
    <a:dk1>
      <a:srgbClr val="000000"/>
    </a:dk1>
    <a:lt1>
      <a:srgbClr val="FFFFFF"/>
    </a:lt1>
    <a:dk2>
      <a:srgbClr val="768395"/>
    </a:dk2>
    <a:lt2>
      <a:srgbClr val="F0F0F0"/>
    </a:lt2>
    <a:accent1>
      <a:srgbClr val="F73529"/>
    </a:accent1>
    <a:accent2>
      <a:srgbClr val="E8282E"/>
    </a:accent2>
    <a:accent3>
      <a:srgbClr val="BA2326"/>
    </a:accent3>
    <a:accent4>
      <a:srgbClr val="8B0C04"/>
    </a:accent4>
    <a:accent5>
      <a:srgbClr val="680801"/>
    </a:accent5>
    <a:accent6>
      <a:srgbClr val="B91318"/>
    </a:accent6>
    <a:hlink>
      <a:srgbClr val="F73529"/>
    </a:hlink>
    <a:folHlink>
      <a:srgbClr val="BFBFBF"/>
    </a:folHlink>
  </a:clrScheme>
</a:themeOverride>
</file>

<file path=ppt/theme/themeOverride46.xml><?xml version="1.0" encoding="utf-8"?>
<a:themeOverride xmlns:a="http://schemas.openxmlformats.org/drawingml/2006/main">
  <a:clrScheme name="Office 主题 1">
    <a:dk1>
      <a:srgbClr val="000000"/>
    </a:dk1>
    <a:lt1>
      <a:srgbClr val="FFFFFF"/>
    </a:lt1>
    <a:dk2>
      <a:srgbClr val="768395"/>
    </a:dk2>
    <a:lt2>
      <a:srgbClr val="F0F0F0"/>
    </a:lt2>
    <a:accent1>
      <a:srgbClr val="F73529"/>
    </a:accent1>
    <a:accent2>
      <a:srgbClr val="E8282E"/>
    </a:accent2>
    <a:accent3>
      <a:srgbClr val="BA2326"/>
    </a:accent3>
    <a:accent4>
      <a:srgbClr val="8B0C04"/>
    </a:accent4>
    <a:accent5>
      <a:srgbClr val="680801"/>
    </a:accent5>
    <a:accent6>
      <a:srgbClr val="B91318"/>
    </a:accent6>
    <a:hlink>
      <a:srgbClr val="F73529"/>
    </a:hlink>
    <a:folHlink>
      <a:srgbClr val="BFBFBF"/>
    </a:folHlink>
  </a:clrScheme>
</a:themeOverride>
</file>

<file path=ppt/theme/themeOverride47.xml><?xml version="1.0" encoding="utf-8"?>
<a:themeOverride xmlns:a="http://schemas.openxmlformats.org/drawingml/2006/main">
  <a:clrScheme name="Office 主题 1">
    <a:dk1>
      <a:srgbClr val="000000"/>
    </a:dk1>
    <a:lt1>
      <a:srgbClr val="FFFFFF"/>
    </a:lt1>
    <a:dk2>
      <a:srgbClr val="768395"/>
    </a:dk2>
    <a:lt2>
      <a:srgbClr val="F0F0F0"/>
    </a:lt2>
    <a:accent1>
      <a:srgbClr val="F73529"/>
    </a:accent1>
    <a:accent2>
      <a:srgbClr val="E8282E"/>
    </a:accent2>
    <a:accent3>
      <a:srgbClr val="BA2326"/>
    </a:accent3>
    <a:accent4>
      <a:srgbClr val="8B0C04"/>
    </a:accent4>
    <a:accent5>
      <a:srgbClr val="680801"/>
    </a:accent5>
    <a:accent6>
      <a:srgbClr val="B91318"/>
    </a:accent6>
    <a:hlink>
      <a:srgbClr val="F73529"/>
    </a:hlink>
    <a:folHlink>
      <a:srgbClr val="BFBFBF"/>
    </a:folHlink>
  </a:clrScheme>
</a:themeOverride>
</file>

<file path=ppt/theme/themeOverride48.xml><?xml version="1.0" encoding="utf-8"?>
<a:themeOverride xmlns:a="http://schemas.openxmlformats.org/drawingml/2006/main">
  <a:clrScheme name="Office 主题 1">
    <a:dk1>
      <a:srgbClr val="000000"/>
    </a:dk1>
    <a:lt1>
      <a:srgbClr val="FFFFFF"/>
    </a:lt1>
    <a:dk2>
      <a:srgbClr val="768395"/>
    </a:dk2>
    <a:lt2>
      <a:srgbClr val="F0F0F0"/>
    </a:lt2>
    <a:accent1>
      <a:srgbClr val="F73529"/>
    </a:accent1>
    <a:accent2>
      <a:srgbClr val="E8282E"/>
    </a:accent2>
    <a:accent3>
      <a:srgbClr val="BA2326"/>
    </a:accent3>
    <a:accent4>
      <a:srgbClr val="8B0C04"/>
    </a:accent4>
    <a:accent5>
      <a:srgbClr val="680801"/>
    </a:accent5>
    <a:accent6>
      <a:srgbClr val="B91318"/>
    </a:accent6>
    <a:hlink>
      <a:srgbClr val="F73529"/>
    </a:hlink>
    <a:folHlink>
      <a:srgbClr val="BFBFBF"/>
    </a:folHlink>
  </a:clrScheme>
</a:themeOverride>
</file>

<file path=ppt/theme/themeOverride49.xml><?xml version="1.0" encoding="utf-8"?>
<a:themeOverride xmlns:a="http://schemas.openxmlformats.org/drawingml/2006/main">
  <a:clrScheme name="Office 主题 1">
    <a:dk1>
      <a:srgbClr val="000000"/>
    </a:dk1>
    <a:lt1>
      <a:srgbClr val="FFFFFF"/>
    </a:lt1>
    <a:dk2>
      <a:srgbClr val="768395"/>
    </a:dk2>
    <a:lt2>
      <a:srgbClr val="F0F0F0"/>
    </a:lt2>
    <a:accent1>
      <a:srgbClr val="F73529"/>
    </a:accent1>
    <a:accent2>
      <a:srgbClr val="E8282E"/>
    </a:accent2>
    <a:accent3>
      <a:srgbClr val="BA2326"/>
    </a:accent3>
    <a:accent4>
      <a:srgbClr val="8B0C04"/>
    </a:accent4>
    <a:accent5>
      <a:srgbClr val="680801"/>
    </a:accent5>
    <a:accent6>
      <a:srgbClr val="B91318"/>
    </a:accent6>
    <a:hlink>
      <a:srgbClr val="F73529"/>
    </a:hlink>
    <a:folHlink>
      <a:srgbClr val="BFBFBF"/>
    </a:folHlink>
  </a:clrScheme>
</a:themeOverride>
</file>

<file path=ppt/theme/themeOverride5.xml><?xml version="1.0" encoding="utf-8"?>
<a:themeOverride xmlns:a="http://schemas.openxmlformats.org/drawingml/2006/main">
  <a:clrScheme name="Office 主题 1">
    <a:dk1>
      <a:srgbClr val="000000"/>
    </a:dk1>
    <a:lt1>
      <a:srgbClr val="FFFFFF"/>
    </a:lt1>
    <a:dk2>
      <a:srgbClr val="768395"/>
    </a:dk2>
    <a:lt2>
      <a:srgbClr val="F0F0F0"/>
    </a:lt2>
    <a:accent1>
      <a:srgbClr val="F73529"/>
    </a:accent1>
    <a:accent2>
      <a:srgbClr val="E8282E"/>
    </a:accent2>
    <a:accent3>
      <a:srgbClr val="BA2326"/>
    </a:accent3>
    <a:accent4>
      <a:srgbClr val="8B0C04"/>
    </a:accent4>
    <a:accent5>
      <a:srgbClr val="680801"/>
    </a:accent5>
    <a:accent6>
      <a:srgbClr val="B91318"/>
    </a:accent6>
    <a:hlink>
      <a:srgbClr val="F73529"/>
    </a:hlink>
    <a:folHlink>
      <a:srgbClr val="BFBFBF"/>
    </a:folHlink>
  </a:clrScheme>
</a:themeOverride>
</file>

<file path=ppt/theme/themeOverride50.xml><?xml version="1.0" encoding="utf-8"?>
<a:themeOverride xmlns:a="http://schemas.openxmlformats.org/drawingml/2006/main">
  <a:clrScheme name="Office 主题 1">
    <a:dk1>
      <a:srgbClr val="000000"/>
    </a:dk1>
    <a:lt1>
      <a:srgbClr val="FFFFFF"/>
    </a:lt1>
    <a:dk2>
      <a:srgbClr val="768395"/>
    </a:dk2>
    <a:lt2>
      <a:srgbClr val="F0F0F0"/>
    </a:lt2>
    <a:accent1>
      <a:srgbClr val="F73529"/>
    </a:accent1>
    <a:accent2>
      <a:srgbClr val="E8282E"/>
    </a:accent2>
    <a:accent3>
      <a:srgbClr val="BA2326"/>
    </a:accent3>
    <a:accent4>
      <a:srgbClr val="8B0C04"/>
    </a:accent4>
    <a:accent5>
      <a:srgbClr val="680801"/>
    </a:accent5>
    <a:accent6>
      <a:srgbClr val="B91318"/>
    </a:accent6>
    <a:hlink>
      <a:srgbClr val="F73529"/>
    </a:hlink>
    <a:folHlink>
      <a:srgbClr val="BFBFBF"/>
    </a:folHlink>
  </a:clrScheme>
</a:themeOverride>
</file>

<file path=ppt/theme/themeOverride51.xml><?xml version="1.0" encoding="utf-8"?>
<a:themeOverride xmlns:a="http://schemas.openxmlformats.org/drawingml/2006/main">
  <a:clrScheme name="Office 主题 1">
    <a:dk1>
      <a:srgbClr val="000000"/>
    </a:dk1>
    <a:lt1>
      <a:srgbClr val="FFFFFF"/>
    </a:lt1>
    <a:dk2>
      <a:srgbClr val="768395"/>
    </a:dk2>
    <a:lt2>
      <a:srgbClr val="F0F0F0"/>
    </a:lt2>
    <a:accent1>
      <a:srgbClr val="F73529"/>
    </a:accent1>
    <a:accent2>
      <a:srgbClr val="E8282E"/>
    </a:accent2>
    <a:accent3>
      <a:srgbClr val="BA2326"/>
    </a:accent3>
    <a:accent4>
      <a:srgbClr val="8B0C04"/>
    </a:accent4>
    <a:accent5>
      <a:srgbClr val="680801"/>
    </a:accent5>
    <a:accent6>
      <a:srgbClr val="B91318"/>
    </a:accent6>
    <a:hlink>
      <a:srgbClr val="F73529"/>
    </a:hlink>
    <a:folHlink>
      <a:srgbClr val="BFBFBF"/>
    </a:folHlink>
  </a:clrScheme>
</a:themeOverride>
</file>

<file path=ppt/theme/themeOverride52.xml><?xml version="1.0" encoding="utf-8"?>
<a:themeOverride xmlns:a="http://schemas.openxmlformats.org/drawingml/2006/main">
  <a:clrScheme name="Office 主题 1">
    <a:dk1>
      <a:srgbClr val="000000"/>
    </a:dk1>
    <a:lt1>
      <a:srgbClr val="FFFFFF"/>
    </a:lt1>
    <a:dk2>
      <a:srgbClr val="768395"/>
    </a:dk2>
    <a:lt2>
      <a:srgbClr val="F0F0F0"/>
    </a:lt2>
    <a:accent1>
      <a:srgbClr val="F73529"/>
    </a:accent1>
    <a:accent2>
      <a:srgbClr val="E8282E"/>
    </a:accent2>
    <a:accent3>
      <a:srgbClr val="BA2326"/>
    </a:accent3>
    <a:accent4>
      <a:srgbClr val="8B0C04"/>
    </a:accent4>
    <a:accent5>
      <a:srgbClr val="680801"/>
    </a:accent5>
    <a:accent6>
      <a:srgbClr val="B91318"/>
    </a:accent6>
    <a:hlink>
      <a:srgbClr val="F73529"/>
    </a:hlink>
    <a:folHlink>
      <a:srgbClr val="BFBFBF"/>
    </a:folHlink>
  </a:clrScheme>
</a:themeOverride>
</file>

<file path=ppt/theme/themeOverride53.xml><?xml version="1.0" encoding="utf-8"?>
<a:themeOverride xmlns:a="http://schemas.openxmlformats.org/drawingml/2006/main">
  <a:clrScheme name="Office 主题 1">
    <a:dk1>
      <a:srgbClr val="000000"/>
    </a:dk1>
    <a:lt1>
      <a:srgbClr val="FFFFFF"/>
    </a:lt1>
    <a:dk2>
      <a:srgbClr val="768395"/>
    </a:dk2>
    <a:lt2>
      <a:srgbClr val="F0F0F0"/>
    </a:lt2>
    <a:accent1>
      <a:srgbClr val="F73529"/>
    </a:accent1>
    <a:accent2>
      <a:srgbClr val="E8282E"/>
    </a:accent2>
    <a:accent3>
      <a:srgbClr val="BA2326"/>
    </a:accent3>
    <a:accent4>
      <a:srgbClr val="8B0C04"/>
    </a:accent4>
    <a:accent5>
      <a:srgbClr val="680801"/>
    </a:accent5>
    <a:accent6>
      <a:srgbClr val="B91318"/>
    </a:accent6>
    <a:hlink>
      <a:srgbClr val="F73529"/>
    </a:hlink>
    <a:folHlink>
      <a:srgbClr val="BFBFBF"/>
    </a:folHlink>
  </a:clrScheme>
</a:themeOverride>
</file>

<file path=ppt/theme/themeOverride54.xml><?xml version="1.0" encoding="utf-8"?>
<a:themeOverride xmlns:a="http://schemas.openxmlformats.org/drawingml/2006/main">
  <a:clrScheme name="Office 主题 1">
    <a:dk1>
      <a:srgbClr val="000000"/>
    </a:dk1>
    <a:lt1>
      <a:srgbClr val="FFFFFF"/>
    </a:lt1>
    <a:dk2>
      <a:srgbClr val="768395"/>
    </a:dk2>
    <a:lt2>
      <a:srgbClr val="F0F0F0"/>
    </a:lt2>
    <a:accent1>
      <a:srgbClr val="F73529"/>
    </a:accent1>
    <a:accent2>
      <a:srgbClr val="E8282E"/>
    </a:accent2>
    <a:accent3>
      <a:srgbClr val="BA2326"/>
    </a:accent3>
    <a:accent4>
      <a:srgbClr val="8B0C04"/>
    </a:accent4>
    <a:accent5>
      <a:srgbClr val="680801"/>
    </a:accent5>
    <a:accent6>
      <a:srgbClr val="B91318"/>
    </a:accent6>
    <a:hlink>
      <a:srgbClr val="F73529"/>
    </a:hlink>
    <a:folHlink>
      <a:srgbClr val="BFBFBF"/>
    </a:folHlink>
  </a:clrScheme>
</a:themeOverride>
</file>

<file path=ppt/theme/themeOverride6.xml><?xml version="1.0" encoding="utf-8"?>
<a:themeOverride xmlns:a="http://schemas.openxmlformats.org/drawingml/2006/main">
  <a:clrScheme name="Office 主题 1">
    <a:dk1>
      <a:srgbClr val="000000"/>
    </a:dk1>
    <a:lt1>
      <a:srgbClr val="FFFFFF"/>
    </a:lt1>
    <a:dk2>
      <a:srgbClr val="768395"/>
    </a:dk2>
    <a:lt2>
      <a:srgbClr val="F0F0F0"/>
    </a:lt2>
    <a:accent1>
      <a:srgbClr val="F73529"/>
    </a:accent1>
    <a:accent2>
      <a:srgbClr val="E8282E"/>
    </a:accent2>
    <a:accent3>
      <a:srgbClr val="BA2326"/>
    </a:accent3>
    <a:accent4>
      <a:srgbClr val="8B0C04"/>
    </a:accent4>
    <a:accent5>
      <a:srgbClr val="680801"/>
    </a:accent5>
    <a:accent6>
      <a:srgbClr val="B91318"/>
    </a:accent6>
    <a:hlink>
      <a:srgbClr val="F73529"/>
    </a:hlink>
    <a:folHlink>
      <a:srgbClr val="BFBFBF"/>
    </a:folHlink>
  </a:clrScheme>
</a:themeOverride>
</file>

<file path=ppt/theme/themeOverride7.xml><?xml version="1.0" encoding="utf-8"?>
<a:themeOverride xmlns:a="http://schemas.openxmlformats.org/drawingml/2006/main">
  <a:clrScheme name="Office 主题 1">
    <a:dk1>
      <a:srgbClr val="000000"/>
    </a:dk1>
    <a:lt1>
      <a:srgbClr val="FFFFFF"/>
    </a:lt1>
    <a:dk2>
      <a:srgbClr val="768395"/>
    </a:dk2>
    <a:lt2>
      <a:srgbClr val="F0F0F0"/>
    </a:lt2>
    <a:accent1>
      <a:srgbClr val="F73529"/>
    </a:accent1>
    <a:accent2>
      <a:srgbClr val="E8282E"/>
    </a:accent2>
    <a:accent3>
      <a:srgbClr val="BA2326"/>
    </a:accent3>
    <a:accent4>
      <a:srgbClr val="8B0C04"/>
    </a:accent4>
    <a:accent5>
      <a:srgbClr val="680801"/>
    </a:accent5>
    <a:accent6>
      <a:srgbClr val="B91318"/>
    </a:accent6>
    <a:hlink>
      <a:srgbClr val="F73529"/>
    </a:hlink>
    <a:folHlink>
      <a:srgbClr val="BFBFBF"/>
    </a:folHlink>
  </a:clrScheme>
</a:themeOverride>
</file>

<file path=ppt/theme/themeOverride8.xml><?xml version="1.0" encoding="utf-8"?>
<a:themeOverride xmlns:a="http://schemas.openxmlformats.org/drawingml/2006/main">
  <a:clrScheme name="Office 主题 1">
    <a:dk1>
      <a:srgbClr val="000000"/>
    </a:dk1>
    <a:lt1>
      <a:srgbClr val="FFFFFF"/>
    </a:lt1>
    <a:dk2>
      <a:srgbClr val="768395"/>
    </a:dk2>
    <a:lt2>
      <a:srgbClr val="F0F0F0"/>
    </a:lt2>
    <a:accent1>
      <a:srgbClr val="F73529"/>
    </a:accent1>
    <a:accent2>
      <a:srgbClr val="E8282E"/>
    </a:accent2>
    <a:accent3>
      <a:srgbClr val="BA2326"/>
    </a:accent3>
    <a:accent4>
      <a:srgbClr val="8B0C04"/>
    </a:accent4>
    <a:accent5>
      <a:srgbClr val="680801"/>
    </a:accent5>
    <a:accent6>
      <a:srgbClr val="B91318"/>
    </a:accent6>
    <a:hlink>
      <a:srgbClr val="F73529"/>
    </a:hlink>
    <a:folHlink>
      <a:srgbClr val="BFBFBF"/>
    </a:folHlink>
  </a:clrScheme>
</a:themeOverride>
</file>

<file path=ppt/theme/themeOverride9.xml><?xml version="1.0" encoding="utf-8"?>
<a:themeOverride xmlns:a="http://schemas.openxmlformats.org/drawingml/2006/main">
  <a:clrScheme name="Office 主题 1">
    <a:dk1>
      <a:srgbClr val="000000"/>
    </a:dk1>
    <a:lt1>
      <a:srgbClr val="FFFFFF"/>
    </a:lt1>
    <a:dk2>
      <a:srgbClr val="768395"/>
    </a:dk2>
    <a:lt2>
      <a:srgbClr val="F0F0F0"/>
    </a:lt2>
    <a:accent1>
      <a:srgbClr val="F73529"/>
    </a:accent1>
    <a:accent2>
      <a:srgbClr val="E8282E"/>
    </a:accent2>
    <a:accent3>
      <a:srgbClr val="BA2326"/>
    </a:accent3>
    <a:accent4>
      <a:srgbClr val="8B0C04"/>
    </a:accent4>
    <a:accent5>
      <a:srgbClr val="680801"/>
    </a:accent5>
    <a:accent6>
      <a:srgbClr val="B91318"/>
    </a:accent6>
    <a:hlink>
      <a:srgbClr val="F73529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5554</TotalTime>
  <Words>1915</Words>
  <Application>Microsoft Office PowerPoint</Application>
  <PresentationFormat>宽屏</PresentationFormat>
  <Paragraphs>134</Paragraphs>
  <Slides>54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54</vt:i4>
      </vt:variant>
    </vt:vector>
  </HeadingPairs>
  <TitlesOfParts>
    <vt:vector size="65" baseType="lpstr">
      <vt:lpstr>Roboto</vt:lpstr>
      <vt:lpstr>楷体</vt:lpstr>
      <vt:lpstr>宋体</vt:lpstr>
      <vt:lpstr>微软雅黑</vt:lpstr>
      <vt:lpstr>Arial</vt:lpstr>
      <vt:lpstr>Calibri</vt:lpstr>
      <vt:lpstr>Calibri Light</vt:lpstr>
      <vt:lpstr>Cambria Math</vt:lpstr>
      <vt:lpstr>Times New Roman</vt:lpstr>
      <vt:lpstr>Wingdings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互联网+时代：变革与创新</dc:title>
  <dc:creator>方匡南</dc:creator>
  <cp:lastModifiedBy>ASUS</cp:lastModifiedBy>
  <cp:revision>283</cp:revision>
  <dcterms:created xsi:type="dcterms:W3CDTF">2015-07-17T02:38:00Z</dcterms:created>
  <dcterms:modified xsi:type="dcterms:W3CDTF">2023-02-09T04:03:56Z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2052-11.1.0.9740</vt:lpwstr>
  </property>
</Properties>
</file>